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8"/>
  </p:notesMasterIdLst>
  <p:sldIdLst>
    <p:sldId id="257" r:id="rId2"/>
    <p:sldId id="479" r:id="rId3"/>
    <p:sldId id="258" r:id="rId4"/>
    <p:sldId id="259" r:id="rId5"/>
    <p:sldId id="260" r:id="rId6"/>
    <p:sldId id="261" r:id="rId7"/>
    <p:sldId id="262" r:id="rId8"/>
    <p:sldId id="263" r:id="rId9"/>
    <p:sldId id="264" r:id="rId10"/>
    <p:sldId id="265" r:id="rId11"/>
    <p:sldId id="384" r:id="rId12"/>
    <p:sldId id="385" r:id="rId13"/>
    <p:sldId id="386" r:id="rId14"/>
    <p:sldId id="387" r:id="rId15"/>
    <p:sldId id="46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70" r:id="rId40"/>
    <p:sldId id="469" r:id="rId41"/>
    <p:sldId id="471" r:id="rId42"/>
    <p:sldId id="472" r:id="rId43"/>
    <p:sldId id="473" r:id="rId44"/>
    <p:sldId id="474" r:id="rId45"/>
    <p:sldId id="475" r:id="rId46"/>
    <p:sldId id="476" r:id="rId47"/>
    <p:sldId id="477" r:id="rId48"/>
    <p:sldId id="478" r:id="rId49"/>
    <p:sldId id="382" r:id="rId50"/>
    <p:sldId id="380" r:id="rId51"/>
    <p:sldId id="383" r:id="rId52"/>
    <p:sldId id="355" r:id="rId53"/>
    <p:sldId id="356" r:id="rId54"/>
    <p:sldId id="345" r:id="rId55"/>
    <p:sldId id="437" r:id="rId56"/>
    <p:sldId id="266" r:id="rId57"/>
    <p:sldId id="346" r:id="rId58"/>
    <p:sldId id="347" r:id="rId59"/>
    <p:sldId id="269" r:id="rId60"/>
    <p:sldId id="270" r:id="rId61"/>
    <p:sldId id="271" r:id="rId62"/>
    <p:sldId id="272" r:id="rId63"/>
    <p:sldId id="273" r:id="rId64"/>
    <p:sldId id="274" r:id="rId65"/>
    <p:sldId id="357"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27" r:id="rId82"/>
    <p:sldId id="428" r:id="rId83"/>
    <p:sldId id="429" r:id="rId84"/>
    <p:sldId id="430" r:id="rId85"/>
    <p:sldId id="431" r:id="rId86"/>
    <p:sldId id="432" r:id="rId87"/>
    <p:sldId id="433" r:id="rId88"/>
    <p:sldId id="434" r:id="rId89"/>
    <p:sldId id="435" r:id="rId90"/>
    <p:sldId id="436" r:id="rId91"/>
    <p:sldId id="276" r:id="rId92"/>
    <p:sldId id="277" r:id="rId93"/>
    <p:sldId id="285" r:id="rId94"/>
    <p:sldId id="284" r:id="rId95"/>
    <p:sldId id="288" r:id="rId96"/>
    <p:sldId id="286" r:id="rId97"/>
    <p:sldId id="352" r:id="rId98"/>
    <p:sldId id="287" r:id="rId99"/>
    <p:sldId id="278" r:id="rId100"/>
    <p:sldId id="289" r:id="rId101"/>
    <p:sldId id="350" r:id="rId102"/>
    <p:sldId id="348" r:id="rId103"/>
    <p:sldId id="349" r:id="rId104"/>
    <p:sldId id="351" r:id="rId105"/>
    <p:sldId id="290" r:id="rId106"/>
    <p:sldId id="366" r:id="rId107"/>
    <p:sldId id="438" r:id="rId108"/>
    <p:sldId id="439" r:id="rId109"/>
    <p:sldId id="440" r:id="rId110"/>
    <p:sldId id="441" r:id="rId111"/>
    <p:sldId id="442" r:id="rId112"/>
    <p:sldId id="443" r:id="rId113"/>
    <p:sldId id="444" r:id="rId114"/>
    <p:sldId id="445" r:id="rId115"/>
    <p:sldId id="446" r:id="rId116"/>
    <p:sldId id="292"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83" autoAdjust="0"/>
  </p:normalViewPr>
  <p:slideViewPr>
    <p:cSldViewPr>
      <p:cViewPr varScale="1">
        <p:scale>
          <a:sx n="63" d="100"/>
          <a:sy n="63" d="100"/>
        </p:scale>
        <p:origin x="1380"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72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5AA64-2E6A-4E7F-9AC0-4E42F2F5F9E4}" type="datetimeFigureOut">
              <a:rPr lang="zh-CN" altLang="en-US" smtClean="0"/>
              <a:pPr/>
              <a:t>2018/4/29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4AD79-19DB-47FC-830E-5AEAE1D6F3D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914401"/>
            <a:ext cx="6019800" cy="5211763"/>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43CDC368-12B8-4519-970C-9C35FF9596FC}"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tIns="45720" anchor="b"/>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单圆角矩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a:t>单击此处编辑母版标题样式</a:t>
            </a:r>
            <a:endParaRPr kumimoji="0" lang="en-US"/>
          </a:p>
        </p:txBody>
      </p:sp>
      <p:sp>
        <p:nvSpPr>
          <p:cNvPr id="4" name="文本占位符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8077200" y="6356350"/>
            <a:ext cx="609600" cy="365125"/>
          </a:xfrm>
        </p:spPr>
        <p:txBody>
          <a:bodyPr/>
          <a:lstStyle/>
          <a:p>
            <a:fld id="{0C913308-F349-4B6D-A68A-DD1791B4A57B}" type="slidenum">
              <a:rPr lang="zh-CN" altLang="en-US" smtClean="0"/>
              <a:pPr/>
              <a:t>‹#›</a:t>
            </a:fld>
            <a:endParaRPr lang="zh-CN" altLang="en-US"/>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a:t>单击图标添加图片</a:t>
            </a:r>
            <a:endParaRPr kumimoji="0" lang="en-US" dirty="0"/>
          </a:p>
        </p:txBody>
      </p:sp>
      <p:sp>
        <p:nvSpPr>
          <p:cNvPr id="10" name="任意多边形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任意多边形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任意多边形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标题占位符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pPr/>
              <a:t>2018/4/29</a:t>
            </a:fld>
            <a:endParaRPr lang="zh-CN" altLang="en-US"/>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pPr/>
              <a:t>‹#›</a:t>
            </a:fld>
            <a:endParaRPr lang="zh-CN" altLang="en-US"/>
          </a:p>
        </p:txBody>
      </p:sp>
      <p:grpSp>
        <p:nvGrpSpPr>
          <p:cNvPr id="2" name="组合 1"/>
          <p:cNvGrpSpPr/>
          <p:nvPr/>
        </p:nvGrpSpPr>
        <p:grpSpPr>
          <a:xfrm>
            <a:off x="-19017" y="202408"/>
            <a:ext cx="9180548" cy="649224"/>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D:\&#25968;&#30005;\&#20581;&#20237;&#31034;&#27874;&#22120;.JPG" TargetMode="External"/><Relationship Id="rId2" Type="http://schemas.openxmlformats.org/officeDocument/2006/relationships/hyperlink" Target="file:///D:\&#25968;&#30005;\&#25968;&#30005;&#23454;&#39564;&#31665;.JPG" TargetMode="External"/><Relationship Id="rId1" Type="http://schemas.openxmlformats.org/officeDocument/2006/relationships/slideLayout" Target="../slideLayouts/slideLayout2.xml"/><Relationship Id="rId4" Type="http://schemas.openxmlformats.org/officeDocument/2006/relationships/hyperlink" Target="file:///D:\&#25968;&#30005;\&#25351;&#38024;&#19975;&#29992;&#34920;.JPG"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dirty="0"/>
              <a:t>数字电路与逻辑设计实验</a:t>
            </a:r>
          </a:p>
        </p:txBody>
      </p:sp>
      <p:sp>
        <p:nvSpPr>
          <p:cNvPr id="3" name="副标题 2"/>
          <p:cNvSpPr>
            <a:spLocks noGrp="1"/>
          </p:cNvSpPr>
          <p:nvPr>
            <p:ph type="subTitle" idx="1"/>
          </p:nvPr>
        </p:nvSpPr>
        <p:spPr>
          <a:xfrm>
            <a:off x="571472" y="4357694"/>
            <a:ext cx="7854696" cy="1752600"/>
          </a:xfrm>
        </p:spPr>
        <p:txBody>
          <a:bodyPr/>
          <a:lstStyle/>
          <a:p>
            <a:r>
              <a:rPr lang="zh-CN" altLang="en-US" dirty="0"/>
              <a:t>保延翔，黄超，常莉莉</a:t>
            </a:r>
            <a:endParaRPr lang="en-US" altLang="zh-CN" dirty="0"/>
          </a:p>
          <a:p>
            <a:r>
              <a:rPr lang="zh-CN" altLang="en-US" sz="3100" dirty="0"/>
              <a:t>东校区实验教学中心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14282" y="1142984"/>
            <a:ext cx="5715040" cy="1285884"/>
          </a:xfrm>
        </p:spPr>
        <p:txBody>
          <a:bodyPr>
            <a:noAutofit/>
          </a:bodyPr>
          <a:lstStyle/>
          <a:p>
            <a:pPr algn="l" eaLnBrk="1" hangingPunct="1"/>
            <a:r>
              <a:rPr lang="zh-CN" altLang="en-US" sz="4800" dirty="0"/>
              <a:t>六、所用主要仪器</a:t>
            </a:r>
          </a:p>
        </p:txBody>
      </p:sp>
      <p:sp>
        <p:nvSpPr>
          <p:cNvPr id="13315" name="Text Box 5"/>
          <p:cNvSpPr txBox="1">
            <a:spLocks noChangeArrowheads="1"/>
          </p:cNvSpPr>
          <p:nvPr/>
        </p:nvSpPr>
        <p:spPr bwMode="auto">
          <a:xfrm>
            <a:off x="642910" y="3143248"/>
            <a:ext cx="568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hlinkClick r:id="rId2" action="ppaction://hlinkfile"/>
              </a:rPr>
              <a:t>1</a:t>
            </a:r>
            <a:r>
              <a:rPr lang="zh-CN" altLang="en-US" dirty="0">
                <a:hlinkClick r:id="rId2" action="ppaction://hlinkfile"/>
              </a:rPr>
              <a:t>、数电实验箱</a:t>
            </a:r>
            <a:endParaRPr lang="zh-CN" altLang="en-US" dirty="0"/>
          </a:p>
          <a:p>
            <a:pPr eaLnBrk="1" hangingPunct="1">
              <a:spcBef>
                <a:spcPct val="50000"/>
              </a:spcBef>
            </a:pPr>
            <a:r>
              <a:rPr lang="en-US" altLang="zh-CN" dirty="0">
                <a:hlinkClick r:id="rId3" action="ppaction://hlinkfile"/>
              </a:rPr>
              <a:t>2</a:t>
            </a:r>
            <a:r>
              <a:rPr lang="zh-CN" altLang="en-US" dirty="0">
                <a:hlinkClick r:id="rId3" action="ppaction://hlinkfile"/>
              </a:rPr>
              <a:t>、示波器</a:t>
            </a:r>
            <a:endParaRPr lang="zh-CN" altLang="en-US" dirty="0"/>
          </a:p>
          <a:p>
            <a:pPr eaLnBrk="1" hangingPunct="1">
              <a:spcBef>
                <a:spcPct val="50000"/>
              </a:spcBef>
            </a:pPr>
            <a:r>
              <a:rPr lang="en-US" altLang="zh-CN" dirty="0">
                <a:hlinkClick r:id="rId4" action="ppaction://hlinkfile"/>
              </a:rPr>
              <a:t>3</a:t>
            </a:r>
            <a:r>
              <a:rPr lang="zh-CN" altLang="en-US" dirty="0">
                <a:hlinkClick r:id="rId4" action="ppaction://hlinkfile"/>
              </a:rPr>
              <a:t>、万用表</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p:nvPr>
        </p:nvSpPr>
        <p:spPr/>
        <p:txBody>
          <a:bodyPr/>
          <a:lstStyle/>
          <a:p>
            <a:pPr marL="0" indent="0">
              <a:buNone/>
            </a:pPr>
            <a:r>
              <a:rPr lang="zh-CN" altLang="en-US" dirty="0"/>
              <a:t>内容</a:t>
            </a:r>
            <a:r>
              <a:rPr lang="en-US" altLang="zh-CN" dirty="0"/>
              <a:t>3</a:t>
            </a:r>
            <a:r>
              <a:rPr lang="zh-CN" altLang="en-US" dirty="0"/>
              <a:t>：</a:t>
            </a:r>
            <a:endParaRPr lang="en-US" altLang="zh-CN" dirty="0"/>
          </a:p>
          <a:p>
            <a:pPr marL="0" indent="0">
              <a:buNone/>
            </a:pPr>
            <a:r>
              <a:rPr lang="en-US" altLang="zh-CN" dirty="0"/>
              <a:t>1</a:t>
            </a:r>
            <a:r>
              <a:rPr lang="zh-CN" altLang="en-US" dirty="0"/>
              <a:t>、设计</a:t>
            </a:r>
            <a:endParaRPr lang="en-US" altLang="zh-CN" dirty="0"/>
          </a:p>
          <a:p>
            <a:pPr marL="0" indent="0">
              <a:buNone/>
            </a:pPr>
            <a:r>
              <a:rPr lang="zh-CN" altLang="en-US" dirty="0"/>
              <a:t>半加</a:t>
            </a:r>
            <a:r>
              <a:rPr lang="en-US" altLang="zh-CN" dirty="0"/>
              <a:t>/</a:t>
            </a:r>
            <a:r>
              <a:rPr lang="zh-CN" altLang="en-US" dirty="0"/>
              <a:t>减器与全加</a:t>
            </a:r>
            <a:r>
              <a:rPr lang="en-US" altLang="zh-CN" dirty="0"/>
              <a:t>/</a:t>
            </a:r>
            <a:r>
              <a:rPr lang="zh-CN" altLang="en-US" dirty="0"/>
              <a:t>减器有区别：只考虑两个加</a:t>
            </a:r>
            <a:r>
              <a:rPr lang="en-US" altLang="zh-CN" dirty="0"/>
              <a:t>/</a:t>
            </a:r>
            <a:r>
              <a:rPr lang="zh-CN" altLang="en-US" dirty="0"/>
              <a:t>减数本身，不考虑来自相邻位的进位或借位。</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971600" y="2852936"/>
          <a:ext cx="7344815" cy="3708400"/>
        </p:xfrm>
        <a:graphic>
          <a:graphicData uri="http://schemas.openxmlformats.org/drawingml/2006/table">
            <a:tbl>
              <a:tblPr firstRow="1" bandRow="1">
                <a:tableStyleId>{5940675A-B579-460E-94D1-54222C63F5DA}</a:tableStyleId>
              </a:tblPr>
              <a:tblGrid>
                <a:gridCol w="1468963">
                  <a:extLst>
                    <a:ext uri="{9D8B030D-6E8A-4147-A177-3AD203B41FA5}">
                      <a16:colId xmlns:a16="http://schemas.microsoft.com/office/drawing/2014/main" val="20000"/>
                    </a:ext>
                  </a:extLst>
                </a:gridCol>
                <a:gridCol w="1468963">
                  <a:extLst>
                    <a:ext uri="{9D8B030D-6E8A-4147-A177-3AD203B41FA5}">
                      <a16:colId xmlns:a16="http://schemas.microsoft.com/office/drawing/2014/main" val="20001"/>
                    </a:ext>
                  </a:extLst>
                </a:gridCol>
                <a:gridCol w="1468963">
                  <a:extLst>
                    <a:ext uri="{9D8B030D-6E8A-4147-A177-3AD203B41FA5}">
                      <a16:colId xmlns:a16="http://schemas.microsoft.com/office/drawing/2014/main" val="20002"/>
                    </a:ext>
                  </a:extLst>
                </a:gridCol>
                <a:gridCol w="1468963">
                  <a:extLst>
                    <a:ext uri="{9D8B030D-6E8A-4147-A177-3AD203B41FA5}">
                      <a16:colId xmlns:a16="http://schemas.microsoft.com/office/drawing/2014/main" val="20003"/>
                    </a:ext>
                  </a:extLst>
                </a:gridCol>
                <a:gridCol w="1468963">
                  <a:extLst>
                    <a:ext uri="{9D8B030D-6E8A-4147-A177-3AD203B41FA5}">
                      <a16:colId xmlns:a16="http://schemas.microsoft.com/office/drawing/2014/main" val="20004"/>
                    </a:ext>
                  </a:extLst>
                </a:gridCol>
              </a:tblGrid>
              <a:tr h="370840">
                <a:tc gridSpan="3">
                  <a:txBody>
                    <a:bodyPr/>
                    <a:lstStyle/>
                    <a:p>
                      <a:pPr algn="ctr"/>
                      <a:r>
                        <a:rPr lang="zh-CN" altLang="en-US" dirty="0"/>
                        <a:t>输入</a:t>
                      </a:r>
                    </a:p>
                  </a:txBody>
                  <a:tcPr/>
                </a:tc>
                <a:tc hMerge="1">
                  <a:txBody>
                    <a:bodyPr/>
                    <a:lstStyle/>
                    <a:p>
                      <a:endParaRPr lang="zh-CN"/>
                    </a:p>
                  </a:txBody>
                  <a:tcPr/>
                </a:tc>
                <a:tc hMerge="1">
                  <a:txBody>
                    <a:bodyPr/>
                    <a:lstStyle/>
                    <a:p>
                      <a:endParaRPr lang="zh-CN"/>
                    </a:p>
                  </a:txBody>
                  <a:tcPr/>
                </a:tc>
                <a:tc gridSpan="2">
                  <a:txBody>
                    <a:bodyPr/>
                    <a:lstStyle/>
                    <a:p>
                      <a:pPr algn="ctr"/>
                      <a:r>
                        <a:rPr lang="zh-CN" altLang="en-US" dirty="0"/>
                        <a:t>输出</a:t>
                      </a:r>
                    </a:p>
                  </a:txBody>
                  <a:tcPr/>
                </a:tc>
                <a:tc hMerge="1">
                  <a:txBody>
                    <a:bodyPr/>
                    <a:lstStyle/>
                    <a:p>
                      <a:endParaRPr lang="zh-CN"/>
                    </a:p>
                  </a:txBody>
                  <a:tcPr/>
                </a:tc>
                <a:extLst>
                  <a:ext uri="{0D108BD9-81ED-4DB2-BD59-A6C34878D82A}">
                    <a16:rowId xmlns:a16="http://schemas.microsoft.com/office/drawing/2014/main" val="10000"/>
                  </a:ext>
                </a:extLst>
              </a:tr>
              <a:tr h="370840">
                <a:tc>
                  <a:txBody>
                    <a:bodyPr/>
                    <a:lstStyle/>
                    <a:p>
                      <a:r>
                        <a:rPr lang="en-US" altLang="zh-CN" dirty="0"/>
                        <a:t>M</a:t>
                      </a:r>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Y</a:t>
                      </a:r>
                      <a:endParaRPr lang="zh-CN" altLang="en-US" dirty="0"/>
                    </a:p>
                  </a:txBody>
                  <a:tcPr/>
                </a:tc>
                <a:tc>
                  <a:txBody>
                    <a:bodyPr/>
                    <a:lstStyle/>
                    <a:p>
                      <a:r>
                        <a:rPr lang="en-US" altLang="zh-CN" dirty="0"/>
                        <a:t>C</a:t>
                      </a:r>
                      <a:r>
                        <a:rPr lang="zh-CN" altLang="en-US" dirty="0"/>
                        <a:t>（进</a:t>
                      </a:r>
                      <a:r>
                        <a:rPr lang="en-US" altLang="zh-CN" dirty="0"/>
                        <a:t>/</a:t>
                      </a:r>
                      <a:r>
                        <a:rPr lang="zh-CN" altLang="en-US" dirty="0"/>
                        <a:t>借位）</a:t>
                      </a:r>
                    </a:p>
                  </a:txBody>
                  <a:tcPr/>
                </a:tc>
                <a:extLst>
                  <a:ext uri="{0D108BD9-81ED-4DB2-BD59-A6C34878D82A}">
                    <a16:rowId xmlns:a16="http://schemas.microsoft.com/office/drawing/2014/main" val="10001"/>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5"/>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solidFill>
                            <a:schemeClr val="tx1"/>
                          </a:solidFill>
                        </a:rPr>
                        <a:t>0</a:t>
                      </a:r>
                      <a:endParaRPr lang="zh-CN" altLang="en-US" dirty="0">
                        <a:solidFill>
                          <a:schemeClr val="tx1"/>
                        </a:solidFill>
                      </a:endParaRPr>
                    </a:p>
                  </a:txBody>
                  <a:tcPr/>
                </a:tc>
                <a:tc>
                  <a:txBody>
                    <a:bodyPr/>
                    <a:lstStyle/>
                    <a:p>
                      <a:r>
                        <a:rPr lang="en-US" altLang="zh-CN" dirty="0">
                          <a:solidFill>
                            <a:schemeClr val="tx1"/>
                          </a:solidFill>
                        </a:rPr>
                        <a:t>0</a:t>
                      </a:r>
                      <a:endParaRPr lang="zh-CN" altLang="en-US" dirty="0">
                        <a:solidFill>
                          <a:schemeClr val="tx1"/>
                        </a:solidFill>
                      </a:endParaRPr>
                    </a:p>
                  </a:txBody>
                  <a:tcPr/>
                </a:tc>
                <a:extLst>
                  <a:ext uri="{0D108BD9-81ED-4DB2-BD59-A6C34878D82A}">
                    <a16:rowId xmlns:a16="http://schemas.microsoft.com/office/drawing/2014/main" val="10006"/>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tc>
                  <a:txBody>
                    <a:bodyPr/>
                    <a:lstStyle/>
                    <a:p>
                      <a:r>
                        <a:rPr lang="en-US" altLang="zh-CN" dirty="0">
                          <a:solidFill>
                            <a:srgbClr val="FF0000"/>
                          </a:solidFill>
                        </a:rPr>
                        <a:t>1</a:t>
                      </a:r>
                      <a:endParaRPr lang="zh-CN" altLang="en-US" dirty="0">
                        <a:solidFill>
                          <a:srgbClr val="FF0000"/>
                        </a:solidFill>
                      </a:endParaRPr>
                    </a:p>
                  </a:txBody>
                  <a:tcPr/>
                </a:tc>
                <a:extLst>
                  <a:ext uri="{0D108BD9-81ED-4DB2-BD59-A6C34878D82A}">
                    <a16:rowId xmlns:a16="http://schemas.microsoft.com/office/drawing/2014/main" val="10007"/>
                  </a:ext>
                </a:extLst>
              </a:tr>
              <a:tr h="370840">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solidFill>
                            <a:srgbClr val="FF0000"/>
                          </a:solidFill>
                        </a:rPr>
                        <a:t>1</a:t>
                      </a:r>
                      <a:endParaRPr lang="zh-CN" altLang="en-US" dirty="0">
                        <a:solidFill>
                          <a:srgbClr val="FF0000"/>
                        </a:solidFill>
                      </a:endParaRPr>
                    </a:p>
                  </a:txBody>
                  <a:tcPr/>
                </a:tc>
                <a:tc>
                  <a:txBody>
                    <a:bodyPr/>
                    <a:lstStyle/>
                    <a:p>
                      <a:r>
                        <a:rPr lang="en-US" altLang="zh-CN" dirty="0"/>
                        <a:t>0</a:t>
                      </a:r>
                      <a:endParaRPr lang="zh-CN" altLang="en-US" dirty="0"/>
                    </a:p>
                  </a:txBody>
                  <a:tcPr/>
                </a:tc>
                <a:extLst>
                  <a:ext uri="{0D108BD9-81ED-4DB2-BD59-A6C34878D82A}">
                    <a16:rowId xmlns:a16="http://schemas.microsoft.com/office/drawing/2014/main" val="10008"/>
                  </a:ext>
                </a:extLst>
              </a:tr>
              <a:tr h="370840">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lvl="0"/>
            <a:r>
              <a:rPr lang="en-US" altLang="zh-CN" dirty="0"/>
              <a:t>2</a:t>
            </a:r>
            <a:r>
              <a:rPr lang="zh-CN" altLang="en-US" dirty="0"/>
              <a:t>、</a:t>
            </a:r>
            <a:r>
              <a:rPr lang="zh-CN" altLang="zh-CN" dirty="0"/>
              <a:t>设计流程</a:t>
            </a:r>
            <a:r>
              <a:rPr lang="zh-CN" altLang="en-US" dirty="0"/>
              <a:t>：</a:t>
            </a:r>
            <a:r>
              <a:rPr lang="zh-CN" altLang="zh-CN" dirty="0"/>
              <a:t>真值表</a:t>
            </a:r>
            <a:r>
              <a:rPr lang="en-US" altLang="zh-CN" dirty="0"/>
              <a:t>-&gt;</a:t>
            </a:r>
            <a:r>
              <a:rPr lang="zh-CN" altLang="zh-CN" dirty="0"/>
              <a:t>卡诺图</a:t>
            </a:r>
            <a:r>
              <a:rPr lang="en-US" altLang="zh-CN" dirty="0"/>
              <a:t>-&gt;</a:t>
            </a:r>
            <a:r>
              <a:rPr lang="zh-CN" altLang="zh-CN" dirty="0"/>
              <a:t>逻辑表达式</a:t>
            </a:r>
            <a:r>
              <a:rPr lang="en-US" altLang="zh-CN" dirty="0"/>
              <a:t>-&gt;</a:t>
            </a:r>
            <a:r>
              <a:rPr lang="zh-CN" altLang="zh-CN" dirty="0"/>
              <a:t>选择器件实现。</a:t>
            </a:r>
            <a:endParaRPr lang="en-US" altLang="zh-CN" dirty="0"/>
          </a:p>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a:bodyPr>
          <a:lstStyle/>
          <a:p>
            <a:pPr>
              <a:buNone/>
            </a:pPr>
            <a:r>
              <a:rPr lang="zh-CN" altLang="en-US" dirty="0"/>
              <a:t>（</a:t>
            </a:r>
            <a:r>
              <a:rPr lang="en-US" altLang="zh-CN" dirty="0"/>
              <a:t>1</a:t>
            </a:r>
            <a:r>
              <a:rPr lang="zh-CN" altLang="en-US" dirty="0"/>
              <a:t>）根据真值表直接列出</a:t>
            </a:r>
            <a:r>
              <a:rPr lang="en-US" altLang="zh-CN" dirty="0"/>
              <a:t>Y</a:t>
            </a:r>
            <a:r>
              <a:rPr lang="zh-CN" altLang="en-US" dirty="0"/>
              <a:t>和</a:t>
            </a:r>
            <a:r>
              <a:rPr lang="en-US" altLang="zh-CN" dirty="0"/>
              <a:t>C</a:t>
            </a:r>
            <a:r>
              <a:rPr lang="zh-CN" altLang="en-US" dirty="0"/>
              <a:t>的逻辑表达式</a:t>
            </a:r>
            <a:endParaRPr lang="en-US" altLang="zh-CN" dirty="0"/>
          </a:p>
          <a:p>
            <a:pPr>
              <a:buNone/>
            </a:pPr>
            <a:r>
              <a:rPr lang="en-US" altLang="zh-CN" dirty="0"/>
              <a:t>Y=MAB+MAB+MAB+MAB</a:t>
            </a:r>
          </a:p>
          <a:p>
            <a:pPr>
              <a:buNone/>
            </a:pPr>
            <a:r>
              <a:rPr lang="en-US" altLang="zh-CN" dirty="0"/>
              <a:t>C=MAB+MAB</a:t>
            </a:r>
          </a:p>
          <a:p>
            <a:pPr marL="0" indent="0">
              <a:buNone/>
            </a:pPr>
            <a:r>
              <a:rPr lang="zh-CN" altLang="en-US" dirty="0"/>
              <a:t>化简逻辑表达式可得到</a:t>
            </a:r>
            <a:r>
              <a:rPr lang="en-US" altLang="zh-CN" dirty="0"/>
              <a:t>Y,C</a:t>
            </a:r>
            <a:r>
              <a:rPr lang="zh-CN" altLang="en-US" dirty="0"/>
              <a:t>关于</a:t>
            </a:r>
            <a:r>
              <a:rPr lang="en-US" altLang="zh-CN" dirty="0"/>
              <a:t>S,A,B</a:t>
            </a:r>
            <a:r>
              <a:rPr lang="zh-CN" altLang="en-US" dirty="0"/>
              <a:t>的输出表达式。</a:t>
            </a:r>
            <a:endParaRPr lang="en-US" altLang="zh-CN" dirty="0"/>
          </a:p>
          <a:p>
            <a:pPr marL="0" indent="0">
              <a:buNone/>
            </a:pPr>
            <a:r>
              <a:rPr lang="zh-CN" altLang="en-US" dirty="0"/>
              <a:t>（</a:t>
            </a:r>
            <a:r>
              <a:rPr lang="en-US" altLang="zh-CN" dirty="0"/>
              <a:t>2</a:t>
            </a:r>
            <a:r>
              <a:rPr lang="zh-CN" altLang="en-US" dirty="0"/>
              <a:t>）采用卡诺图化简的方法，以</a:t>
            </a:r>
            <a:r>
              <a:rPr lang="en-US" altLang="zh-CN" dirty="0"/>
              <a:t>Y</a:t>
            </a:r>
            <a:r>
              <a:rPr lang="zh-CN" altLang="en-US" dirty="0"/>
              <a:t>为例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Y=AB+AB</a:t>
            </a:r>
            <a:r>
              <a:rPr lang="zh-CN" altLang="en-US" dirty="0"/>
              <a:t>，同理可得</a:t>
            </a:r>
            <a:r>
              <a:rPr lang="en-US" altLang="zh-CN" dirty="0"/>
              <a:t>C</a:t>
            </a:r>
            <a:r>
              <a:rPr lang="zh-CN" altLang="en-US" dirty="0"/>
              <a:t>的输出表达式。</a:t>
            </a:r>
            <a:endParaRPr lang="en-US" altLang="zh-CN" dirty="0"/>
          </a:p>
          <a:p>
            <a:pPr marL="0" indent="0">
              <a:buNone/>
            </a:pPr>
            <a:endParaRPr lang="en-US" altLang="zh-CN" dirty="0"/>
          </a:p>
          <a:p>
            <a:pPr>
              <a:buNone/>
            </a:pPr>
            <a:endParaRPr lang="en-US" altLang="zh-CN" dirty="0"/>
          </a:p>
          <a:p>
            <a:pPr>
              <a:buNone/>
            </a:pPr>
            <a:endParaRPr lang="zh-CN" altLang="en-US" dirty="0"/>
          </a:p>
        </p:txBody>
      </p:sp>
      <p:cxnSp>
        <p:nvCxnSpPr>
          <p:cNvPr id="3" name="直接连接符 2"/>
          <p:cNvCxnSpPr/>
          <p:nvPr/>
        </p:nvCxnSpPr>
        <p:spPr>
          <a:xfrm>
            <a:off x="971600"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2596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907704"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363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05983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139952" y="76926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80150" y="1268760"/>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95736" y="1268760"/>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表格 14"/>
          <p:cNvGraphicFramePr>
            <a:graphicFrameLocks noGrp="1"/>
          </p:cNvGraphicFramePr>
          <p:nvPr/>
        </p:nvGraphicFramePr>
        <p:xfrm>
          <a:off x="1142976" y="2924944"/>
          <a:ext cx="6096000" cy="138176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altLang="zh-CN" dirty="0"/>
                        <a:t>AB</a:t>
                      </a:r>
                    </a:p>
                    <a:p>
                      <a:r>
                        <a:rPr lang="en-US" altLang="zh-CN" dirty="0"/>
                        <a:t>M</a:t>
                      </a:r>
                      <a:endParaRPr lang="zh-CN" altLang="en-US" dirty="0"/>
                    </a:p>
                  </a:txBody>
                  <a:tcPr/>
                </a:tc>
                <a:tc>
                  <a:txBody>
                    <a:bodyPr/>
                    <a:lstStyle/>
                    <a:p>
                      <a:r>
                        <a:rPr lang="en-US" altLang="zh-CN" dirty="0"/>
                        <a:t>00</a:t>
                      </a:r>
                      <a:endParaRPr lang="zh-CN" altLang="en-US" dirty="0"/>
                    </a:p>
                  </a:txBody>
                  <a:tcPr/>
                </a:tc>
                <a:tc>
                  <a:txBody>
                    <a:bodyPr/>
                    <a:lstStyle/>
                    <a:p>
                      <a:r>
                        <a:rPr lang="en-US" altLang="zh-CN" dirty="0"/>
                        <a:t>01</a:t>
                      </a:r>
                      <a:endParaRPr lang="zh-CN" altLang="en-US" dirty="0"/>
                    </a:p>
                  </a:txBody>
                  <a:tcPr/>
                </a:tc>
                <a:tc>
                  <a:txBody>
                    <a:bodyPr/>
                    <a:lstStyle/>
                    <a:p>
                      <a:r>
                        <a:rPr lang="en-US" altLang="zh-CN" dirty="0"/>
                        <a:t>11</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2"/>
                  </a:ext>
                </a:extLst>
              </a:tr>
            </a:tbl>
          </a:graphicData>
        </a:graphic>
      </p:graphicFrame>
      <p:sp>
        <p:nvSpPr>
          <p:cNvPr id="16" name="圆角矩形 15"/>
          <p:cNvSpPr/>
          <p:nvPr/>
        </p:nvSpPr>
        <p:spPr>
          <a:xfrm>
            <a:off x="3643306" y="3650154"/>
            <a:ext cx="214314"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072198" y="3650154"/>
            <a:ext cx="214314" cy="6429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978440" y="458112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763688" y="458112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313779"/>
            <a:ext cx="8229600" cy="5851525"/>
          </a:xfrm>
        </p:spPr>
        <p:txBody>
          <a:bodyPr>
            <a:normAutofit/>
          </a:bodyPr>
          <a:lstStyle/>
          <a:p>
            <a:pPr marL="0" indent="0">
              <a:buNone/>
            </a:pPr>
            <a:r>
              <a:rPr lang="zh-CN" altLang="en-US" dirty="0"/>
              <a:t>（</a:t>
            </a:r>
            <a:r>
              <a:rPr lang="en-US" altLang="zh-CN" dirty="0"/>
              <a:t>3</a:t>
            </a:r>
            <a:r>
              <a:rPr lang="zh-CN" altLang="en-US" dirty="0"/>
              <a:t>）选择器件实现（门电路或</a:t>
            </a:r>
            <a:r>
              <a:rPr lang="en-US" altLang="zh-CN" dirty="0"/>
              <a:t>138</a:t>
            </a:r>
            <a:r>
              <a:rPr lang="zh-CN" altLang="en-US" dirty="0"/>
              <a:t>芯片或</a:t>
            </a:r>
            <a:r>
              <a:rPr lang="en-US" altLang="zh-CN" dirty="0"/>
              <a:t>151</a:t>
            </a:r>
            <a:r>
              <a:rPr lang="zh-CN" altLang="en-US" dirty="0"/>
              <a:t>芯片）</a:t>
            </a:r>
            <a:endParaRPr lang="en-US" altLang="zh-CN" dirty="0"/>
          </a:p>
          <a:p>
            <a:pPr marL="0" indent="0">
              <a:buNone/>
            </a:pPr>
            <a:r>
              <a:rPr lang="zh-CN" altLang="en-US" dirty="0"/>
              <a:t>以</a:t>
            </a:r>
            <a:r>
              <a:rPr lang="en-US" altLang="zh-CN" dirty="0"/>
              <a:t>138</a:t>
            </a:r>
            <a:r>
              <a:rPr lang="zh-CN" altLang="en-US" dirty="0"/>
              <a:t>芯片实现为例</a:t>
            </a:r>
            <a:endParaRPr lang="en-US" altLang="zh-CN" dirty="0"/>
          </a:p>
          <a:p>
            <a:pPr marL="0" indent="0">
              <a:buNone/>
            </a:pPr>
            <a:r>
              <a:rPr lang="en-US" altLang="zh-CN" dirty="0"/>
              <a:t>     Y= MAB+MAB+MAB+MAB=m1 m2m5m6</a:t>
            </a:r>
          </a:p>
          <a:p>
            <a:pPr marL="0" indent="0">
              <a:buNone/>
            </a:pPr>
            <a:r>
              <a:rPr lang="en-US" altLang="zh-CN" dirty="0"/>
              <a:t>     C=MAB+MAB=m3m5</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cxnSp>
        <p:nvCxnSpPr>
          <p:cNvPr id="11" name="直接连接符 10"/>
          <p:cNvCxnSpPr/>
          <p:nvPr/>
        </p:nvCxnSpPr>
        <p:spPr>
          <a:xfrm>
            <a:off x="143613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76368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415180"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4380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563888"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139952" y="1340768"/>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076056"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580112"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12160"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444208" y="134076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947430" y="1268760"/>
            <a:ext cx="1928826" cy="1197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400798" y="1772816"/>
            <a:ext cx="179356"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55776" y="1772816"/>
            <a:ext cx="219444"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03848" y="1844824"/>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35896" y="1844824"/>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063252" y="1772816"/>
            <a:ext cx="1004692"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a:bodyPr>
          <a:lstStyle/>
          <a:p>
            <a:pPr marL="0" indent="0">
              <a:buNone/>
            </a:pPr>
            <a:endParaRPr lang="en-US" altLang="zh-CN" dirty="0"/>
          </a:p>
          <a:p>
            <a:pPr marL="0" indent="0">
              <a:buNone/>
            </a:pPr>
            <a:r>
              <a:rPr lang="zh-CN" altLang="en-US" dirty="0"/>
              <a:t>以</a:t>
            </a:r>
            <a:r>
              <a:rPr lang="en-US" altLang="zh-CN" dirty="0"/>
              <a:t>151</a:t>
            </a:r>
            <a:r>
              <a:rPr lang="zh-CN" altLang="en-US" dirty="0"/>
              <a:t>芯片实现为例，输出表达式对比得出</a:t>
            </a:r>
            <a:endParaRPr lang="en-US" altLang="zh-CN" dirty="0"/>
          </a:p>
          <a:p>
            <a:pPr marL="0" lvl="0" indent="0">
              <a:buNone/>
            </a:pPr>
            <a:r>
              <a:rPr lang="zh-CN" altLang="en-US" dirty="0"/>
              <a:t>令</a:t>
            </a:r>
            <a:r>
              <a:rPr lang="en-US" altLang="zh-CN" dirty="0"/>
              <a:t>S2=M,S1=A,S0=B</a:t>
            </a:r>
            <a:r>
              <a:rPr lang="zh-CN" altLang="en-US" dirty="0">
                <a:solidFill>
                  <a:prstClr val="black"/>
                </a:solidFill>
              </a:rPr>
              <a:t>，</a:t>
            </a:r>
            <a:r>
              <a:rPr lang="en-US" altLang="zh-CN" dirty="0">
                <a:solidFill>
                  <a:prstClr val="black"/>
                </a:solidFill>
              </a:rPr>
              <a:t> </a:t>
            </a:r>
            <a:r>
              <a:rPr lang="zh-CN" altLang="en-US" dirty="0">
                <a:solidFill>
                  <a:prstClr val="black"/>
                </a:solidFill>
              </a:rPr>
              <a:t>置</a:t>
            </a:r>
            <a:r>
              <a:rPr lang="en-US" altLang="zh-CN" dirty="0">
                <a:solidFill>
                  <a:prstClr val="black"/>
                </a:solidFill>
              </a:rPr>
              <a:t>D0,D3,D4,D7=0</a:t>
            </a:r>
            <a:r>
              <a:rPr lang="zh-CN" altLang="en-US" dirty="0">
                <a:solidFill>
                  <a:prstClr val="black"/>
                </a:solidFill>
              </a:rPr>
              <a:t>（低电平），</a:t>
            </a:r>
            <a:r>
              <a:rPr lang="en-US" altLang="zh-CN" dirty="0">
                <a:solidFill>
                  <a:prstClr val="black"/>
                </a:solidFill>
              </a:rPr>
              <a:t>D1,D2,D5,D6=1</a:t>
            </a:r>
            <a:r>
              <a:rPr lang="zh-CN" altLang="en-US" dirty="0">
                <a:solidFill>
                  <a:prstClr val="black"/>
                </a:solidFill>
              </a:rPr>
              <a:t>（高电平）</a:t>
            </a:r>
            <a:endParaRPr lang="en-US" altLang="zh-CN" dirty="0">
              <a:solidFill>
                <a:prstClr val="black"/>
              </a:solidFill>
            </a:endParaRPr>
          </a:p>
          <a:p>
            <a:pPr marL="0" indent="0">
              <a:buNone/>
            </a:pPr>
            <a:r>
              <a:rPr lang="en-US" altLang="zh-CN" dirty="0"/>
              <a:t>Y=Z= MAB+MAB+MAB+MAB</a:t>
            </a:r>
          </a:p>
          <a:p>
            <a:pPr marL="0" indent="0">
              <a:buNone/>
            </a:pPr>
            <a:endParaRPr lang="en-US" altLang="zh-CN" dirty="0"/>
          </a:p>
          <a:p>
            <a:pPr marL="0" lvl="0" indent="0">
              <a:buNone/>
            </a:pPr>
            <a:r>
              <a:rPr lang="zh-CN" altLang="en-US" dirty="0"/>
              <a:t>令</a:t>
            </a:r>
            <a:r>
              <a:rPr lang="en-US" altLang="zh-CN" dirty="0"/>
              <a:t>S2=S,S1=A,S0=B</a:t>
            </a:r>
            <a:r>
              <a:rPr lang="zh-CN" altLang="en-US" dirty="0">
                <a:solidFill>
                  <a:prstClr val="black"/>
                </a:solidFill>
              </a:rPr>
              <a:t>，</a:t>
            </a:r>
            <a:r>
              <a:rPr lang="en-US" altLang="zh-CN" dirty="0">
                <a:solidFill>
                  <a:prstClr val="black"/>
                </a:solidFill>
              </a:rPr>
              <a:t> </a:t>
            </a:r>
            <a:r>
              <a:rPr lang="zh-CN" altLang="en-US" dirty="0">
                <a:solidFill>
                  <a:prstClr val="black"/>
                </a:solidFill>
              </a:rPr>
              <a:t>置</a:t>
            </a:r>
            <a:r>
              <a:rPr lang="en-US" altLang="zh-CN" dirty="0">
                <a:solidFill>
                  <a:prstClr val="black"/>
                </a:solidFill>
              </a:rPr>
              <a:t>D0,D1,D2,D4,D6,D7=0</a:t>
            </a:r>
            <a:r>
              <a:rPr lang="zh-CN" altLang="en-US" dirty="0">
                <a:solidFill>
                  <a:prstClr val="black"/>
                </a:solidFill>
              </a:rPr>
              <a:t>（低电平），</a:t>
            </a:r>
            <a:r>
              <a:rPr lang="en-US" altLang="zh-CN" dirty="0">
                <a:solidFill>
                  <a:prstClr val="black"/>
                </a:solidFill>
              </a:rPr>
              <a:t>D3,D5=1</a:t>
            </a:r>
            <a:r>
              <a:rPr lang="zh-CN" altLang="en-US" dirty="0">
                <a:solidFill>
                  <a:prstClr val="black"/>
                </a:solidFill>
              </a:rPr>
              <a:t>（高电平）</a:t>
            </a:r>
            <a:endParaRPr lang="en-US" altLang="zh-CN" dirty="0">
              <a:solidFill>
                <a:prstClr val="black"/>
              </a:solidFill>
            </a:endParaRPr>
          </a:p>
          <a:p>
            <a:pPr marL="0" indent="0">
              <a:buNone/>
            </a:pPr>
            <a:r>
              <a:rPr lang="en-US" altLang="zh-CN" dirty="0"/>
              <a:t>C=Z=MAB+MAB</a:t>
            </a:r>
          </a:p>
          <a:p>
            <a:pPr marL="0" indent="0">
              <a:buNone/>
            </a:pPr>
            <a:endParaRPr lang="zh-CN" altLang="en-US" dirty="0"/>
          </a:p>
        </p:txBody>
      </p:sp>
      <p:cxnSp>
        <p:nvCxnSpPr>
          <p:cNvPr id="3" name="直接连接符 2"/>
          <p:cNvCxnSpPr/>
          <p:nvPr/>
        </p:nvCxnSpPr>
        <p:spPr>
          <a:xfrm>
            <a:off x="1403648" y="213285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691680" y="213285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339752" y="213285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71800" y="213285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1880" y="213285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44008" y="213285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400798" y="3933056"/>
            <a:ext cx="179356"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555776" y="3933056"/>
            <a:ext cx="219444" cy="741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6322714"/>
          </a:xfrm>
        </p:spPr>
        <p:txBody>
          <a:bodyPr>
            <a:normAutofit fontScale="77500" lnSpcReduction="20000"/>
          </a:bodyPr>
          <a:lstStyle/>
          <a:p>
            <a:pPr marL="0" lvl="0" indent="0">
              <a:buNone/>
            </a:pPr>
            <a:r>
              <a:rPr lang="en-US" altLang="zh-CN" dirty="0"/>
              <a:t>3</a:t>
            </a:r>
            <a:r>
              <a:rPr lang="zh-CN" altLang="en-US" dirty="0"/>
              <a:t>、静态测试，用“</a:t>
            </a:r>
            <a:r>
              <a:rPr lang="en-US" altLang="zh-CN" dirty="0"/>
              <a:t>0-1</a:t>
            </a:r>
            <a:r>
              <a:rPr lang="zh-CN" altLang="en-US" dirty="0"/>
              <a:t>”显示器检查输出是否符合真值表。</a:t>
            </a:r>
            <a:endParaRPr lang="en-US" altLang="zh-CN" dirty="0"/>
          </a:p>
          <a:p>
            <a:pPr marL="0" lvl="0" indent="0">
              <a:buNone/>
            </a:pPr>
            <a:endParaRPr lang="en-US" altLang="zh-CN" dirty="0"/>
          </a:p>
          <a:p>
            <a:pPr marL="0" indent="0">
              <a:buNone/>
            </a:pPr>
            <a:r>
              <a:rPr lang="en-US" altLang="zh-CN" dirty="0"/>
              <a:t>4</a:t>
            </a:r>
            <a:r>
              <a:rPr lang="zh-CN" altLang="en-US" dirty="0"/>
              <a:t>、动态测试。</a:t>
            </a:r>
            <a:r>
              <a:rPr lang="en-US" altLang="zh-CN" dirty="0"/>
              <a:t>74LS197</a:t>
            </a:r>
            <a:r>
              <a:rPr lang="zh-CN" altLang="en-US" dirty="0"/>
              <a:t>接成</a:t>
            </a:r>
            <a:r>
              <a:rPr lang="en-US" altLang="zh-CN" dirty="0"/>
              <a:t>8</a:t>
            </a:r>
            <a:r>
              <a:rPr lang="zh-CN" altLang="en-US" dirty="0"/>
              <a:t>进制计数器，</a:t>
            </a:r>
            <a:r>
              <a:rPr lang="en-US" altLang="zh-CN" dirty="0"/>
              <a:t>CP1</a:t>
            </a:r>
            <a:r>
              <a:rPr lang="zh-CN" altLang="en-US" dirty="0"/>
              <a:t>接</a:t>
            </a:r>
            <a:r>
              <a:rPr lang="en-US" altLang="zh-CN" dirty="0"/>
              <a:t>10KHz</a:t>
            </a:r>
            <a:r>
              <a:rPr lang="zh-CN" altLang="en-US" dirty="0"/>
              <a:t>方波观测</a:t>
            </a:r>
            <a:r>
              <a:rPr lang="en-US" altLang="zh-CN" dirty="0"/>
              <a:t>S</a:t>
            </a:r>
            <a:r>
              <a:rPr lang="zh-CN" altLang="en-US" dirty="0"/>
              <a:t>、</a:t>
            </a:r>
            <a:r>
              <a:rPr lang="en-US" altLang="zh-CN" dirty="0"/>
              <a:t>A</a:t>
            </a:r>
            <a:r>
              <a:rPr lang="zh-CN" altLang="en-US" dirty="0"/>
              <a:t>、</a:t>
            </a:r>
            <a:r>
              <a:rPr lang="en-US" altLang="zh-CN" dirty="0"/>
              <a:t>B</a:t>
            </a:r>
            <a:r>
              <a:rPr lang="zh-CN" altLang="en-US" dirty="0"/>
              <a:t>、</a:t>
            </a:r>
            <a:r>
              <a:rPr lang="en-US" altLang="zh-CN" dirty="0"/>
              <a:t>Y</a:t>
            </a:r>
            <a:r>
              <a:rPr lang="zh-CN" altLang="en-US" dirty="0"/>
              <a:t>、</a:t>
            </a:r>
            <a:r>
              <a:rPr lang="en-US" altLang="zh-CN" dirty="0"/>
              <a:t>C</a:t>
            </a:r>
            <a:r>
              <a:rPr lang="zh-CN" altLang="en-US" dirty="0"/>
              <a:t>以及</a:t>
            </a:r>
            <a:r>
              <a:rPr lang="en-US" altLang="zh-CN" dirty="0"/>
              <a:t>CP1</a:t>
            </a:r>
            <a:r>
              <a:rPr lang="zh-CN" altLang="en-US" dirty="0"/>
              <a:t>的输出波形，检查是否符合真值表。</a:t>
            </a:r>
            <a:endParaRPr lang="en-US" altLang="zh-CN" dirty="0"/>
          </a:p>
          <a:p>
            <a:pPr marL="0" indent="0">
              <a:buNone/>
            </a:pPr>
            <a:endParaRPr lang="en-US" altLang="zh-CN" dirty="0"/>
          </a:p>
          <a:p>
            <a:pPr marL="0" indent="0">
              <a:buNone/>
            </a:pPr>
            <a:r>
              <a:rPr lang="zh-CN" altLang="en-US" dirty="0"/>
              <a:t>内容</a:t>
            </a:r>
            <a:r>
              <a:rPr lang="en-US" altLang="zh-CN" dirty="0"/>
              <a:t>4</a:t>
            </a:r>
          </a:p>
          <a:p>
            <a:pPr marL="0" indent="0">
              <a:buNone/>
            </a:pPr>
            <a:r>
              <a:rPr lang="en-US" altLang="zh-CN" dirty="0"/>
              <a:t>1</a:t>
            </a:r>
            <a:r>
              <a:rPr lang="zh-CN" altLang="en-US" dirty="0"/>
              <a:t>、</a:t>
            </a:r>
            <a:r>
              <a:rPr lang="zh-CN" altLang="zh-CN" dirty="0"/>
              <a:t>在</a:t>
            </a:r>
            <a:r>
              <a:rPr lang="en-US" altLang="zh-CN" dirty="0"/>
              <a:t>Basys3</a:t>
            </a:r>
            <a:r>
              <a:rPr lang="zh-CN" altLang="zh-CN" dirty="0"/>
              <a:t>实验板实现一个六输入二输出的</a:t>
            </a:r>
            <a:r>
              <a:rPr lang="en-US" altLang="zh-CN" dirty="0"/>
              <a:t>ALU</a:t>
            </a:r>
            <a:r>
              <a:rPr lang="zh-CN" altLang="en-US" dirty="0"/>
              <a:t>，即完成</a:t>
            </a:r>
            <a:r>
              <a:rPr lang="en-US" altLang="zh-CN" dirty="0"/>
              <a:t>1bit ALU</a:t>
            </a:r>
            <a:r>
              <a:rPr lang="zh-CN" altLang="en-US" dirty="0"/>
              <a:t>，包括功能控制端</a:t>
            </a:r>
            <a:r>
              <a:rPr lang="en-US" altLang="zh-CN" dirty="0"/>
              <a:t>M2</a:t>
            </a:r>
            <a:r>
              <a:rPr lang="zh-CN" altLang="en-US" dirty="0"/>
              <a:t>、</a:t>
            </a:r>
            <a:r>
              <a:rPr lang="en-US" altLang="zh-CN" dirty="0"/>
              <a:t>M1</a:t>
            </a:r>
            <a:r>
              <a:rPr lang="zh-CN" altLang="en-US" dirty="0"/>
              <a:t>、</a:t>
            </a:r>
            <a:r>
              <a:rPr lang="en-US" altLang="zh-CN" dirty="0"/>
              <a:t>M0</a:t>
            </a:r>
            <a:r>
              <a:rPr lang="zh-CN" altLang="en-US" dirty="0"/>
              <a:t>（拨码开关），数据输入端</a:t>
            </a:r>
            <a:r>
              <a:rPr lang="en-US" altLang="zh-CN" dirty="0"/>
              <a:t>A0</a:t>
            </a:r>
            <a:r>
              <a:rPr lang="zh-CN" altLang="en-US" dirty="0"/>
              <a:t>、</a:t>
            </a:r>
            <a:r>
              <a:rPr lang="en-US" altLang="zh-CN" dirty="0"/>
              <a:t>B0</a:t>
            </a:r>
            <a:r>
              <a:rPr lang="zh-CN" altLang="en-US" dirty="0"/>
              <a:t>、</a:t>
            </a:r>
            <a:r>
              <a:rPr lang="en-US" altLang="zh-CN" dirty="0"/>
              <a:t>Cn</a:t>
            </a:r>
            <a:r>
              <a:rPr lang="zh-CN" altLang="en-US" dirty="0"/>
              <a:t>（拨码开关），数据输出端</a:t>
            </a:r>
            <a:r>
              <a:rPr lang="en-US" altLang="zh-CN" dirty="0"/>
              <a:t>Y</a:t>
            </a:r>
            <a:r>
              <a:rPr lang="zh-CN" altLang="en-US" dirty="0"/>
              <a:t>、</a:t>
            </a:r>
            <a:r>
              <a:rPr lang="en-US" altLang="zh-CN" dirty="0"/>
              <a:t>Cn+1</a:t>
            </a:r>
            <a:r>
              <a:rPr lang="zh-CN" altLang="en-US" dirty="0"/>
              <a:t>（</a:t>
            </a:r>
            <a:r>
              <a:rPr lang="en-US" altLang="zh-CN" dirty="0"/>
              <a:t>LED</a:t>
            </a:r>
            <a:r>
              <a:rPr lang="zh-CN" altLang="en-US" dirty="0"/>
              <a:t>灯），</a:t>
            </a:r>
            <a:r>
              <a:rPr lang="en-US" altLang="zh-CN" dirty="0"/>
              <a:t>ALU</a:t>
            </a:r>
            <a:r>
              <a:rPr lang="zh-CN" altLang="en-US" dirty="0"/>
              <a:t>功能表见实验指导书</a:t>
            </a:r>
            <a:r>
              <a:rPr lang="en-US" altLang="zh-CN" dirty="0"/>
              <a:t>P59</a:t>
            </a:r>
            <a:r>
              <a:rPr lang="zh-CN" altLang="en-US" dirty="0"/>
              <a:t>，要求使用</a:t>
            </a:r>
            <a:r>
              <a:rPr lang="en-US" altLang="zh-CN" dirty="0"/>
              <a:t>74LS</a:t>
            </a:r>
            <a:r>
              <a:rPr lang="zh-CN" altLang="en-US" dirty="0"/>
              <a:t>系列</a:t>
            </a:r>
            <a:r>
              <a:rPr lang="en-US" altLang="zh-CN" dirty="0"/>
              <a:t>IP</a:t>
            </a:r>
            <a:r>
              <a:rPr lang="zh-CN" altLang="en-US" dirty="0"/>
              <a:t>核实现，</a:t>
            </a:r>
            <a:r>
              <a:rPr lang="en-US" altLang="zh-CN" dirty="0"/>
              <a:t>TA</a:t>
            </a:r>
            <a:r>
              <a:rPr lang="zh-CN" altLang="en-US" dirty="0"/>
              <a:t>检查结果。</a:t>
            </a:r>
            <a:endParaRPr lang="en-US" altLang="zh-CN" dirty="0"/>
          </a:p>
          <a:p>
            <a:pPr marL="0" indent="0">
              <a:buNone/>
            </a:pPr>
            <a:endParaRPr lang="en-US" altLang="zh-CN" dirty="0"/>
          </a:p>
          <a:p>
            <a:pPr marL="0" indent="0">
              <a:buNone/>
            </a:pPr>
            <a:r>
              <a:rPr lang="en-US" altLang="zh-CN" dirty="0"/>
              <a:t>2</a:t>
            </a:r>
            <a:r>
              <a:rPr lang="zh-CN" altLang="en-US" dirty="0"/>
              <a:t>、在</a:t>
            </a:r>
            <a:r>
              <a:rPr lang="zh-CN" altLang="zh-CN" dirty="0"/>
              <a:t>在</a:t>
            </a:r>
            <a:r>
              <a:rPr lang="en-US" altLang="zh-CN" dirty="0"/>
              <a:t>Basys3</a:t>
            </a:r>
            <a:r>
              <a:rPr lang="zh-CN" altLang="zh-CN" dirty="0"/>
              <a:t>实验板实现一个</a:t>
            </a:r>
            <a:r>
              <a:rPr lang="zh-CN" altLang="en-US" dirty="0"/>
              <a:t>十二</a:t>
            </a:r>
            <a:r>
              <a:rPr lang="zh-CN" altLang="zh-CN" dirty="0"/>
              <a:t>输入二输出的</a:t>
            </a:r>
            <a:r>
              <a:rPr lang="en-US" altLang="zh-CN" dirty="0"/>
              <a:t>ALU</a:t>
            </a:r>
            <a:r>
              <a:rPr lang="zh-CN" altLang="en-US" dirty="0"/>
              <a:t>，即完成</a:t>
            </a:r>
            <a:r>
              <a:rPr lang="en-US" altLang="zh-CN" dirty="0"/>
              <a:t>4bit ALU</a:t>
            </a:r>
            <a:r>
              <a:rPr lang="zh-CN" altLang="en-US" dirty="0"/>
              <a:t>，包括功能控制端</a:t>
            </a:r>
            <a:r>
              <a:rPr lang="en-US" altLang="zh-CN" dirty="0"/>
              <a:t>M2</a:t>
            </a:r>
            <a:r>
              <a:rPr lang="zh-CN" altLang="en-US" dirty="0"/>
              <a:t>、</a:t>
            </a:r>
            <a:r>
              <a:rPr lang="en-US" altLang="zh-CN" dirty="0"/>
              <a:t>M1</a:t>
            </a:r>
            <a:r>
              <a:rPr lang="zh-CN" altLang="en-US" dirty="0"/>
              <a:t>、</a:t>
            </a:r>
            <a:r>
              <a:rPr lang="en-US" altLang="zh-CN" dirty="0"/>
              <a:t>M0</a:t>
            </a:r>
            <a:r>
              <a:rPr lang="zh-CN" altLang="en-US" dirty="0"/>
              <a:t>（拨码开关），数据输入端</a:t>
            </a:r>
            <a:r>
              <a:rPr lang="en-US" altLang="zh-CN" dirty="0"/>
              <a:t>A</a:t>
            </a:r>
            <a:r>
              <a:rPr lang="zh-CN" altLang="en-US" dirty="0"/>
              <a:t>、</a:t>
            </a:r>
            <a:r>
              <a:rPr lang="en-US" altLang="zh-CN" dirty="0"/>
              <a:t>B</a:t>
            </a:r>
            <a:r>
              <a:rPr lang="zh-CN" altLang="en-US" dirty="0"/>
              <a:t>、</a:t>
            </a:r>
            <a:r>
              <a:rPr lang="en-US" altLang="zh-CN" dirty="0"/>
              <a:t>Cn</a:t>
            </a:r>
            <a:r>
              <a:rPr lang="zh-CN" altLang="en-US" dirty="0"/>
              <a:t> 、</a:t>
            </a:r>
            <a:r>
              <a:rPr lang="en-US" altLang="zh-CN" dirty="0"/>
              <a:t>A1</a:t>
            </a:r>
            <a:r>
              <a:rPr lang="zh-CN" altLang="en-US" dirty="0"/>
              <a:t>、</a:t>
            </a:r>
            <a:r>
              <a:rPr lang="en-US" altLang="zh-CN" dirty="0"/>
              <a:t>B1</a:t>
            </a:r>
            <a:r>
              <a:rPr lang="zh-CN" altLang="en-US" dirty="0"/>
              <a:t>、</a:t>
            </a:r>
            <a:r>
              <a:rPr lang="en-US" altLang="zh-CN" dirty="0"/>
              <a:t>A2</a:t>
            </a:r>
            <a:r>
              <a:rPr lang="zh-CN" altLang="en-US" dirty="0"/>
              <a:t>、</a:t>
            </a:r>
            <a:r>
              <a:rPr lang="en-US" altLang="zh-CN" dirty="0"/>
              <a:t>B2</a:t>
            </a:r>
            <a:r>
              <a:rPr lang="zh-CN" altLang="en-US" dirty="0"/>
              <a:t>、</a:t>
            </a:r>
            <a:r>
              <a:rPr lang="en-US" altLang="zh-CN" dirty="0"/>
              <a:t>A3</a:t>
            </a:r>
            <a:r>
              <a:rPr lang="zh-CN" altLang="en-US" dirty="0"/>
              <a:t>、</a:t>
            </a:r>
            <a:r>
              <a:rPr lang="en-US" altLang="zh-CN" dirty="0"/>
              <a:t>B3 </a:t>
            </a:r>
            <a:r>
              <a:rPr lang="zh-CN" altLang="en-US" dirty="0"/>
              <a:t>（拨码开关），数据输出端</a:t>
            </a:r>
            <a:r>
              <a:rPr lang="en-US" altLang="zh-CN" dirty="0"/>
              <a:t>Y</a:t>
            </a:r>
            <a:r>
              <a:rPr lang="zh-CN" altLang="en-US" dirty="0"/>
              <a:t>、</a:t>
            </a:r>
            <a:r>
              <a:rPr lang="en-US" altLang="zh-CN" dirty="0"/>
              <a:t>Cn+1</a:t>
            </a:r>
            <a:r>
              <a:rPr lang="zh-CN" altLang="en-US" dirty="0"/>
              <a:t>（</a:t>
            </a:r>
            <a:r>
              <a:rPr lang="en-US" altLang="zh-CN" dirty="0"/>
              <a:t>LED</a:t>
            </a:r>
            <a:r>
              <a:rPr lang="zh-CN" altLang="en-US" dirty="0"/>
              <a:t>灯），</a:t>
            </a:r>
            <a:r>
              <a:rPr lang="en-US" altLang="zh-CN" dirty="0"/>
              <a:t>4bit</a:t>
            </a:r>
            <a:r>
              <a:rPr lang="zh-CN" altLang="en-US" dirty="0"/>
              <a:t>全加器</a:t>
            </a:r>
            <a:r>
              <a:rPr lang="en-US" altLang="zh-CN" dirty="0"/>
              <a:t>/</a:t>
            </a:r>
            <a:r>
              <a:rPr lang="zh-CN" altLang="en-US" dirty="0"/>
              <a:t>全减器运算需考虑上一位的进位</a:t>
            </a:r>
            <a:r>
              <a:rPr lang="en-US" altLang="zh-CN" dirty="0"/>
              <a:t>/</a:t>
            </a:r>
            <a:r>
              <a:rPr lang="zh-CN" altLang="en-US" dirty="0"/>
              <a:t>借位，</a:t>
            </a:r>
            <a:r>
              <a:rPr lang="en-US" altLang="zh-CN" dirty="0"/>
              <a:t> ALU</a:t>
            </a:r>
            <a:r>
              <a:rPr lang="zh-CN" altLang="en-US" dirty="0"/>
              <a:t>功能表参照实验指导书</a:t>
            </a:r>
            <a:r>
              <a:rPr lang="en-US" altLang="zh-CN" dirty="0"/>
              <a:t>P59</a:t>
            </a:r>
            <a:r>
              <a:rPr lang="zh-CN" altLang="en-US" dirty="0"/>
              <a:t>，要求使用</a:t>
            </a:r>
            <a:r>
              <a:rPr lang="en-US" altLang="zh-CN" dirty="0"/>
              <a:t>74LS</a:t>
            </a:r>
            <a:r>
              <a:rPr lang="zh-CN" altLang="en-US" dirty="0"/>
              <a:t>系列</a:t>
            </a:r>
            <a:r>
              <a:rPr lang="en-US" altLang="zh-CN" dirty="0"/>
              <a:t>IP</a:t>
            </a:r>
            <a:r>
              <a:rPr lang="zh-CN" altLang="en-US" dirty="0"/>
              <a:t>核实现</a:t>
            </a:r>
            <a:r>
              <a:rPr lang="en-US" altLang="zh-CN" dirty="0"/>
              <a:t>TA</a:t>
            </a:r>
            <a:r>
              <a:rPr lang="zh-CN" altLang="en-US" dirty="0"/>
              <a:t>检查结果。</a:t>
            </a:r>
            <a:endParaRPr lang="en-US" altLang="zh-CN" dirty="0"/>
          </a:p>
          <a:p>
            <a:pPr marL="0" indent="0">
              <a:buNone/>
            </a:pPr>
            <a:endParaRPr lang="en-US" altLang="zh-CN" dirty="0"/>
          </a:p>
          <a:p>
            <a:pPr marL="0" indent="0">
              <a:buNone/>
            </a:pPr>
            <a:r>
              <a:rPr lang="zh-CN" altLang="en-US" dirty="0"/>
              <a:t>实验内容</a:t>
            </a:r>
            <a:r>
              <a:rPr lang="en-US" altLang="zh-CN" dirty="0"/>
              <a:t>4</a:t>
            </a:r>
            <a:r>
              <a:rPr lang="zh-CN" altLang="en-US" dirty="0"/>
              <a:t>提示：</a:t>
            </a:r>
            <a:endParaRPr lang="en-US" altLang="zh-CN" dirty="0"/>
          </a:p>
          <a:p>
            <a:pPr marL="0" indent="0">
              <a:buNone/>
            </a:pPr>
            <a:r>
              <a:rPr lang="zh-CN" altLang="en-US" dirty="0"/>
              <a:t>（</a:t>
            </a:r>
            <a:r>
              <a:rPr lang="en-US" altLang="zh-CN" dirty="0"/>
              <a:t>1</a:t>
            </a:r>
            <a:r>
              <a:rPr lang="zh-CN" altLang="en-US" dirty="0"/>
              <a:t>）全加器、全减器的概念，实现可参考实验指导书</a:t>
            </a:r>
            <a:r>
              <a:rPr lang="en-US" altLang="zh-CN" dirty="0"/>
              <a:t>P55-57</a:t>
            </a:r>
            <a:r>
              <a:rPr lang="zh-CN" altLang="en-US" dirty="0"/>
              <a:t>，采用</a:t>
            </a:r>
            <a:r>
              <a:rPr lang="en-US" altLang="zh-CN" dirty="0"/>
              <a:t>1</a:t>
            </a:r>
            <a:r>
              <a:rPr lang="zh-CN" altLang="en-US" dirty="0"/>
              <a:t>片</a:t>
            </a:r>
            <a:r>
              <a:rPr lang="en-US" altLang="zh-CN" dirty="0"/>
              <a:t>74LS138</a:t>
            </a:r>
            <a:r>
              <a:rPr lang="zh-CN" altLang="en-US" dirty="0"/>
              <a:t>或</a:t>
            </a:r>
            <a:r>
              <a:rPr lang="en-US" altLang="zh-CN" dirty="0"/>
              <a:t>2</a:t>
            </a:r>
            <a:r>
              <a:rPr lang="zh-CN" altLang="en-US" dirty="0"/>
              <a:t>片</a:t>
            </a:r>
            <a:r>
              <a:rPr lang="en-US" altLang="zh-CN" dirty="0"/>
              <a:t>74LS151</a:t>
            </a:r>
            <a:r>
              <a:rPr lang="zh-CN" altLang="en-US" dirty="0"/>
              <a:t>实现</a:t>
            </a:r>
            <a:endParaRPr lang="en-US" altLang="zh-CN" dirty="0"/>
          </a:p>
          <a:p>
            <a:pPr marL="0" indent="0">
              <a:buNone/>
            </a:pPr>
            <a:endParaRPr lang="en-US" altLang="zh-CN" dirty="0"/>
          </a:p>
          <a:p>
            <a:pPr marL="514350" indent="-514350">
              <a:buFont typeface="+mj-ea"/>
              <a:buAutoNum type="circleNumDbPlain"/>
            </a:pPr>
            <a:endParaRPr lang="en-US" altLang="zh-CN" dirty="0"/>
          </a:p>
          <a:p>
            <a:pPr marL="0" indent="0">
              <a:buNone/>
            </a:pPr>
            <a:endParaRPr lang="zh-CN" altLang="en-US" dirty="0"/>
          </a:p>
          <a:p>
            <a:pPr marL="0" lvl="0" indent="0">
              <a:buNone/>
            </a:pPr>
            <a:endParaRPr lang="en-US" altLang="zh-CN" dirty="0"/>
          </a:p>
          <a:p>
            <a:pPr marL="0" lvl="0" indent="0">
              <a:buNone/>
            </a:pPr>
            <a:endParaRPr lang="zh-CN" altLang="zh-CN" dirty="0"/>
          </a:p>
          <a:p>
            <a:pPr marL="0" indent="0">
              <a:buNone/>
            </a:pP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07504" y="764704"/>
            <a:ext cx="4341756" cy="5851525"/>
          </a:xfr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5223" y="1340768"/>
            <a:ext cx="4693281" cy="5340181"/>
          </a:xfrm>
          <a:prstGeom prst="rect">
            <a:avLst/>
          </a:prstGeom>
        </p:spPr>
      </p:pic>
      <p:sp>
        <p:nvSpPr>
          <p:cNvPr id="5" name="TextBox 4"/>
          <p:cNvSpPr txBox="1"/>
          <p:nvPr/>
        </p:nvSpPr>
        <p:spPr>
          <a:xfrm>
            <a:off x="755576" y="188640"/>
            <a:ext cx="3312368" cy="523220"/>
          </a:xfrm>
          <a:prstGeom prst="rect">
            <a:avLst/>
          </a:prstGeom>
          <a:noFill/>
        </p:spPr>
        <p:txBody>
          <a:bodyPr wrap="square" rtlCol="0">
            <a:spAutoFit/>
          </a:bodyPr>
          <a:lstStyle/>
          <a:p>
            <a:r>
              <a:rPr lang="zh-CN" altLang="en-US" sz="2800" dirty="0"/>
              <a:t>全加器真值表</a:t>
            </a:r>
          </a:p>
        </p:txBody>
      </p:sp>
      <p:sp>
        <p:nvSpPr>
          <p:cNvPr id="6" name="TextBox 5"/>
          <p:cNvSpPr txBox="1"/>
          <p:nvPr/>
        </p:nvSpPr>
        <p:spPr>
          <a:xfrm>
            <a:off x="5364088" y="673532"/>
            <a:ext cx="3312368" cy="523220"/>
          </a:xfrm>
          <a:prstGeom prst="rect">
            <a:avLst/>
          </a:prstGeom>
          <a:noFill/>
        </p:spPr>
        <p:txBody>
          <a:bodyPr wrap="square" rtlCol="0">
            <a:spAutoFit/>
          </a:bodyPr>
          <a:lstStyle/>
          <a:p>
            <a:r>
              <a:rPr lang="zh-CN" altLang="en-US" sz="2800" dirty="0"/>
              <a:t>全减器真值表</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normAutofit fontScale="85000" lnSpcReduction="20000"/>
          </a:bodyPr>
          <a:lstStyle/>
          <a:p>
            <a:pPr marL="0" indent="0">
              <a:buNone/>
            </a:pPr>
            <a:r>
              <a:rPr lang="zh-CN" altLang="en-US" dirty="0"/>
              <a:t>（</a:t>
            </a:r>
            <a:r>
              <a:rPr lang="en-US" altLang="zh-CN" dirty="0"/>
              <a:t>2</a:t>
            </a:r>
            <a:r>
              <a:rPr lang="zh-CN" altLang="en-US" dirty="0"/>
              <a:t>）可使用</a:t>
            </a:r>
            <a:r>
              <a:rPr lang="en-US" altLang="zh-CN" dirty="0"/>
              <a:t>IP</a:t>
            </a:r>
            <a:r>
              <a:rPr lang="zh-CN" altLang="en-US" dirty="0"/>
              <a:t>核包括</a:t>
            </a:r>
            <a:r>
              <a:rPr lang="en-US" altLang="zh-CN" dirty="0"/>
              <a:t>xup_74LS08_1.0</a:t>
            </a:r>
            <a:r>
              <a:rPr lang="zh-CN" altLang="en-US" dirty="0"/>
              <a:t>（与门）</a:t>
            </a:r>
            <a:r>
              <a:rPr lang="en-US" altLang="zh-CN" dirty="0"/>
              <a:t>, xup_74LS32_1.0</a:t>
            </a:r>
            <a:r>
              <a:rPr lang="zh-CN" altLang="en-US" dirty="0"/>
              <a:t>（或门）</a:t>
            </a:r>
            <a:r>
              <a:rPr lang="en-US" altLang="zh-CN" dirty="0"/>
              <a:t>, xup_74LS04_1.0</a:t>
            </a:r>
            <a:r>
              <a:rPr lang="zh-CN" altLang="en-US" dirty="0"/>
              <a:t>（非门），</a:t>
            </a:r>
            <a:r>
              <a:rPr lang="en-US" altLang="zh-CN" dirty="0"/>
              <a:t> xup_74LS151_1.0</a:t>
            </a:r>
            <a:r>
              <a:rPr lang="zh-CN" altLang="en-US" dirty="0"/>
              <a:t>（八选一数据选择器），</a:t>
            </a:r>
            <a:r>
              <a:rPr lang="en-US" altLang="zh-CN" dirty="0"/>
              <a:t> xup_74LS138_1.0</a:t>
            </a:r>
            <a:r>
              <a:rPr lang="zh-CN" altLang="en-US" dirty="0"/>
              <a:t>（</a:t>
            </a:r>
            <a:r>
              <a:rPr lang="en-US" altLang="zh-CN" dirty="0"/>
              <a:t>3-8</a:t>
            </a:r>
            <a:r>
              <a:rPr lang="zh-CN" altLang="en-US" dirty="0"/>
              <a:t>线译码器）</a:t>
            </a:r>
            <a:r>
              <a:rPr lang="en-US" altLang="zh-CN" dirty="0"/>
              <a:t> </a:t>
            </a:r>
            <a:r>
              <a:rPr lang="zh-CN" altLang="en-US" dirty="0"/>
              <a:t>在</a:t>
            </a:r>
            <a:r>
              <a:rPr lang="en-US" altLang="zh-CN" dirty="0"/>
              <a:t>..\</a:t>
            </a:r>
            <a:r>
              <a:rPr lang="en-US" altLang="zh-CN" dirty="0" err="1"/>
              <a:t>source_lib</a:t>
            </a:r>
            <a:r>
              <a:rPr lang="en-US" altLang="zh-CN" dirty="0"/>
              <a:t>\74IP</a:t>
            </a:r>
            <a:r>
              <a:rPr lang="zh-CN" altLang="en-US" dirty="0"/>
              <a:t>目录下；</a:t>
            </a:r>
            <a:endParaRPr lang="en-US" altLang="zh-CN" dirty="0"/>
          </a:p>
          <a:p>
            <a:pPr marL="0" indent="0">
              <a:buNone/>
            </a:pPr>
            <a:endParaRPr lang="en-US" altLang="zh-CN" dirty="0"/>
          </a:p>
          <a:p>
            <a:pPr marL="0" indent="0">
              <a:buNone/>
            </a:pPr>
            <a:r>
              <a:rPr lang="zh-CN" altLang="en-US" dirty="0"/>
              <a:t>（</a:t>
            </a:r>
            <a:r>
              <a:rPr lang="en-US" altLang="zh-CN" dirty="0"/>
              <a:t>3</a:t>
            </a:r>
            <a:r>
              <a:rPr lang="zh-CN" altLang="en-US" dirty="0"/>
              <a:t>）根据</a:t>
            </a:r>
            <a:r>
              <a:rPr lang="en-US" altLang="zh-CN" dirty="0"/>
              <a:t> xup_74LS151_1.0</a:t>
            </a:r>
            <a:r>
              <a:rPr lang="zh-CN" altLang="en-US" dirty="0"/>
              <a:t>（八选一数据选择器）</a:t>
            </a:r>
            <a:r>
              <a:rPr lang="en-US" altLang="zh-CN" dirty="0"/>
              <a:t>IP</a:t>
            </a:r>
            <a:r>
              <a:rPr lang="zh-CN" altLang="en-US" dirty="0"/>
              <a:t>核代码可以看出</a:t>
            </a:r>
            <a:r>
              <a:rPr lang="en-US" altLang="zh-CN" dirty="0" err="1"/>
              <a:t>S_n</a:t>
            </a:r>
            <a:r>
              <a:rPr lang="zh-CN" altLang="en-US" dirty="0"/>
              <a:t>是高电平时</a:t>
            </a:r>
            <a:r>
              <a:rPr lang="en-US" altLang="zh-CN" dirty="0"/>
              <a:t>74LS151</a:t>
            </a:r>
            <a:r>
              <a:rPr lang="zh-CN" altLang="en-US" dirty="0"/>
              <a:t>清零，因此</a:t>
            </a:r>
            <a:r>
              <a:rPr lang="en-US" altLang="zh-CN" dirty="0"/>
              <a:t>ALU</a:t>
            </a:r>
            <a:r>
              <a:rPr lang="zh-CN" altLang="en-US" dirty="0"/>
              <a:t>的清零功能可使用</a:t>
            </a:r>
            <a:r>
              <a:rPr lang="en-US" altLang="zh-CN" dirty="0" err="1"/>
              <a:t>S_n</a:t>
            </a:r>
            <a:r>
              <a:rPr lang="zh-CN" altLang="en-US" dirty="0"/>
              <a:t>端口；</a:t>
            </a:r>
            <a:endParaRPr lang="en-US" altLang="zh-CN" dirty="0"/>
          </a:p>
          <a:p>
            <a:pPr marL="0" indent="0">
              <a:buNone/>
            </a:pPr>
            <a:endParaRPr lang="en-US" altLang="zh-CN" dirty="0"/>
          </a:p>
          <a:p>
            <a:pPr marL="0" indent="0">
              <a:buNone/>
            </a:pPr>
            <a:r>
              <a:rPr lang="zh-CN" altLang="en-US" dirty="0"/>
              <a:t>（</a:t>
            </a:r>
            <a:r>
              <a:rPr lang="en-US" altLang="zh-CN" dirty="0"/>
              <a:t>4</a:t>
            </a:r>
            <a:r>
              <a:rPr lang="zh-CN" altLang="en-US" dirty="0"/>
              <a:t>）</a:t>
            </a:r>
            <a:r>
              <a:rPr lang="en-US" altLang="zh-CN" dirty="0"/>
              <a:t>1bit ALU</a:t>
            </a:r>
            <a:r>
              <a:rPr lang="zh-CN" altLang="en-US" dirty="0"/>
              <a:t>的输出（</a:t>
            </a:r>
            <a:r>
              <a:rPr lang="en-US" altLang="zh-CN" dirty="0"/>
              <a:t>Y</a:t>
            </a:r>
            <a:r>
              <a:rPr lang="zh-CN" altLang="en-US" dirty="0"/>
              <a:t>、</a:t>
            </a:r>
            <a:r>
              <a:rPr lang="en-US" altLang="zh-CN" dirty="0"/>
              <a:t>Cn+1</a:t>
            </a:r>
            <a:r>
              <a:rPr lang="zh-CN" altLang="en-US" dirty="0"/>
              <a:t>）控制，即由</a:t>
            </a:r>
            <a:r>
              <a:rPr lang="en-US" altLang="zh-CN" dirty="0"/>
              <a:t>S2</a:t>
            </a:r>
            <a:r>
              <a:rPr lang="zh-CN" altLang="en-US" dirty="0"/>
              <a:t>、</a:t>
            </a:r>
            <a:r>
              <a:rPr lang="en-US" altLang="zh-CN" dirty="0"/>
              <a:t>S1</a:t>
            </a:r>
            <a:r>
              <a:rPr lang="zh-CN" altLang="en-US" dirty="0"/>
              <a:t>、</a:t>
            </a:r>
            <a:r>
              <a:rPr lang="en-US" altLang="zh-CN" dirty="0"/>
              <a:t>S0</a:t>
            </a:r>
            <a:r>
              <a:rPr lang="zh-CN" altLang="en-US" dirty="0"/>
              <a:t>控制</a:t>
            </a:r>
            <a:r>
              <a:rPr lang="en-US" altLang="zh-CN" dirty="0"/>
              <a:t>ALU</a:t>
            </a:r>
            <a:r>
              <a:rPr lang="zh-CN" altLang="en-US" dirty="0"/>
              <a:t>的运算结果输出，均可选择</a:t>
            </a:r>
            <a:r>
              <a:rPr lang="en-US" altLang="zh-CN" dirty="0"/>
              <a:t>74LS151</a:t>
            </a:r>
            <a:r>
              <a:rPr lang="zh-CN" altLang="en-US" dirty="0"/>
              <a:t>实现；</a:t>
            </a:r>
            <a:endParaRPr lang="en-US" altLang="zh-CN" dirty="0"/>
          </a:p>
          <a:p>
            <a:pPr marL="0" indent="0">
              <a:buNone/>
            </a:pPr>
            <a:endParaRPr lang="en-US" altLang="zh-CN" dirty="0"/>
          </a:p>
          <a:p>
            <a:pPr marL="0" indent="0">
              <a:buNone/>
            </a:pPr>
            <a:r>
              <a:rPr lang="zh-CN" altLang="en-US" dirty="0"/>
              <a:t>（</a:t>
            </a:r>
            <a:r>
              <a:rPr lang="en-US" altLang="zh-CN" dirty="0"/>
              <a:t>5</a:t>
            </a:r>
            <a:r>
              <a:rPr lang="zh-CN" altLang="en-US" dirty="0"/>
              <a:t>）</a:t>
            </a:r>
            <a:r>
              <a:rPr lang="en-US" altLang="zh-CN" dirty="0" err="1"/>
              <a:t>vivado</a:t>
            </a:r>
            <a:r>
              <a:rPr lang="en-US" altLang="zh-CN" dirty="0"/>
              <a:t> block design</a:t>
            </a:r>
            <a:r>
              <a:rPr lang="zh-CN" altLang="en-US" dirty="0"/>
              <a:t>不允许有悬空的输入引脚，因此门电路芯片未使用的输入引脚都接</a:t>
            </a:r>
            <a:r>
              <a:rPr lang="en-US" altLang="zh-CN" dirty="0"/>
              <a:t>GND</a:t>
            </a:r>
            <a:r>
              <a:rPr lang="zh-CN" altLang="en-US" dirty="0"/>
              <a:t>（</a:t>
            </a:r>
            <a:r>
              <a:rPr lang="en-US" altLang="zh-CN" dirty="0"/>
              <a:t>GND</a:t>
            </a:r>
            <a:r>
              <a:rPr lang="zh-CN" altLang="en-US" dirty="0"/>
              <a:t>绑定拨码开关实现）；</a:t>
            </a:r>
            <a:endParaRPr lang="en-US" altLang="zh-CN" dirty="0"/>
          </a:p>
          <a:p>
            <a:pPr marL="0" indent="0">
              <a:buNone/>
            </a:pPr>
            <a:endParaRPr lang="en-US" altLang="zh-CN" dirty="0"/>
          </a:p>
          <a:p>
            <a:pPr marL="0" indent="0">
              <a:buNone/>
            </a:pPr>
            <a:r>
              <a:rPr lang="zh-CN" altLang="en-US" dirty="0"/>
              <a:t>（</a:t>
            </a:r>
            <a:r>
              <a:rPr lang="en-US" altLang="zh-CN" dirty="0"/>
              <a:t>6</a:t>
            </a:r>
            <a:r>
              <a:rPr lang="zh-CN" altLang="en-US" dirty="0"/>
              <a:t>）</a:t>
            </a:r>
            <a:r>
              <a:rPr lang="en-US" altLang="zh-CN" dirty="0"/>
              <a:t>1 bit ALU</a:t>
            </a:r>
            <a:r>
              <a:rPr lang="zh-CN" altLang="en-US" dirty="0"/>
              <a:t>仿真测试文件</a:t>
            </a:r>
            <a:r>
              <a:rPr lang="en-US" altLang="zh-CN" dirty="0"/>
              <a:t>alu_1_tb.v</a:t>
            </a:r>
            <a:r>
              <a:rPr lang="zh-CN" altLang="en-US" dirty="0"/>
              <a:t>，在</a:t>
            </a:r>
            <a:r>
              <a:rPr lang="en-US" altLang="zh-CN" dirty="0"/>
              <a:t>..\3_Create_IPI\sources</a:t>
            </a:r>
            <a:r>
              <a:rPr lang="zh-CN" altLang="en-US" dirty="0"/>
              <a:t>目录下，注意要将实例名和参数表按实际更改。仿真时间长度设为</a:t>
            </a:r>
            <a:r>
              <a:rPr lang="en-US" altLang="zh-CN" dirty="0"/>
              <a:t>7000ns</a:t>
            </a:r>
            <a:r>
              <a:rPr lang="zh-CN" altLang="en-US" dirty="0"/>
              <a:t>，以验证全部真值表；</a:t>
            </a:r>
            <a:endParaRPr lang="en-US" altLang="zh-CN" dirty="0"/>
          </a:p>
          <a:p>
            <a:pPr marL="0" indent="0">
              <a:buNone/>
            </a:pPr>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443536" y="188640"/>
            <a:ext cx="4845700" cy="4361130"/>
          </a:xfr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5307950"/>
            <a:ext cx="4392488" cy="1217394"/>
          </a:xfrm>
          <a:prstGeom prst="rect">
            <a:avLst/>
          </a:prstGeom>
        </p:spPr>
      </p:pic>
      <p:sp>
        <p:nvSpPr>
          <p:cNvPr id="5" name="TextBox 4"/>
          <p:cNvSpPr txBox="1"/>
          <p:nvPr/>
        </p:nvSpPr>
        <p:spPr>
          <a:xfrm>
            <a:off x="836795" y="4803894"/>
            <a:ext cx="2736304" cy="369332"/>
          </a:xfrm>
          <a:prstGeom prst="rect">
            <a:avLst/>
          </a:prstGeom>
          <a:noFill/>
        </p:spPr>
        <p:txBody>
          <a:bodyPr wrap="square" rtlCol="0">
            <a:spAutoFit/>
          </a:bodyPr>
          <a:lstStyle/>
          <a:p>
            <a:r>
              <a:rPr lang="zh-CN" altLang="en-US" dirty="0"/>
              <a:t>仿真测试：</a:t>
            </a:r>
          </a:p>
        </p:txBody>
      </p:sp>
      <p:sp>
        <p:nvSpPr>
          <p:cNvPr id="6" name="矩形 5"/>
          <p:cNvSpPr/>
          <p:nvPr/>
        </p:nvSpPr>
        <p:spPr>
          <a:xfrm>
            <a:off x="4391980" y="2420888"/>
            <a:ext cx="32403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marL="0" indent="0">
              <a:buNone/>
            </a:pPr>
            <a:r>
              <a:rPr lang="zh-CN" altLang="en-US" dirty="0"/>
              <a:t>（</a:t>
            </a:r>
            <a:r>
              <a:rPr lang="en-US" altLang="zh-CN" dirty="0"/>
              <a:t>7</a:t>
            </a:r>
            <a:r>
              <a:rPr lang="zh-CN" altLang="en-US" dirty="0"/>
              <a:t>）约束文件的设置，可运行</a:t>
            </a:r>
            <a:r>
              <a:rPr lang="en-US" altLang="zh-CN" dirty="0"/>
              <a:t>Run Synthesis</a:t>
            </a:r>
            <a:r>
              <a:rPr lang="zh-CN" altLang="en-US" dirty="0"/>
              <a:t>，综合通过后选择</a:t>
            </a:r>
            <a:r>
              <a:rPr lang="en-US" altLang="zh-CN" dirty="0"/>
              <a:t>Open Synthesized Design</a:t>
            </a:r>
            <a:r>
              <a:rPr lang="zh-CN" altLang="en-US" dirty="0"/>
              <a:t>，菜单</a:t>
            </a:r>
            <a:r>
              <a:rPr lang="en-US" altLang="zh-CN" dirty="0"/>
              <a:t>windows</a:t>
            </a:r>
            <a:r>
              <a:rPr lang="zh-CN" altLang="en-US" dirty="0"/>
              <a:t>打开</a:t>
            </a:r>
            <a:r>
              <a:rPr lang="en-US" altLang="zh-CN" dirty="0"/>
              <a:t>I/O ports</a:t>
            </a:r>
            <a:r>
              <a:rPr lang="zh-CN" altLang="en-US" dirty="0"/>
              <a:t>窗口，在窗口中根据</a:t>
            </a:r>
            <a:r>
              <a:rPr lang="en-US" altLang="zh-CN" dirty="0"/>
              <a:t>Basys3</a:t>
            </a:r>
            <a:r>
              <a:rPr lang="zh-CN" altLang="en-US" dirty="0"/>
              <a:t>实验板用户手册的引脚对应表绑定输入输出端口，然后</a:t>
            </a:r>
            <a:r>
              <a:rPr lang="en-US" altLang="zh-CN" dirty="0" err="1"/>
              <a:t>ctrl+S</a:t>
            </a:r>
            <a:r>
              <a:rPr lang="zh-CN" altLang="en-US" dirty="0"/>
              <a:t>保存为</a:t>
            </a:r>
            <a:r>
              <a:rPr lang="en-US" altLang="zh-CN" dirty="0"/>
              <a:t>.</a:t>
            </a:r>
            <a:r>
              <a:rPr lang="en-US" altLang="zh-CN" dirty="0" err="1"/>
              <a:t>xdc</a:t>
            </a:r>
            <a:r>
              <a:rPr lang="zh-CN" altLang="en-US" dirty="0"/>
              <a:t>约束文件即可。</a:t>
            </a:r>
            <a:endParaRPr lang="en-US" altLang="zh-CN" dirty="0"/>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924944"/>
            <a:ext cx="7419975" cy="2438400"/>
          </a:xfrm>
          <a:prstGeom prst="rect">
            <a:avLst/>
          </a:prstGeom>
        </p:spPr>
      </p:pic>
      <p:sp>
        <p:nvSpPr>
          <p:cNvPr id="4" name="矩形 3"/>
          <p:cNvSpPr/>
          <p:nvPr/>
        </p:nvSpPr>
        <p:spPr>
          <a:xfrm>
            <a:off x="4788024" y="3212976"/>
            <a:ext cx="720080" cy="1728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986405" y="3208619"/>
            <a:ext cx="792088" cy="18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33774"/>
            <a:ext cx="3728545" cy="706398"/>
          </a:xfrm>
        </p:spPr>
        <p:txBody>
          <a:bodyPr>
            <a:normAutofit/>
          </a:bodyPr>
          <a:lstStyle/>
          <a:p>
            <a:r>
              <a:rPr lang="en-US" altLang="zh-CN" sz="4000" b="1" dirty="0"/>
              <a:t>1.</a:t>
            </a:r>
            <a:r>
              <a:rPr lang="zh-CN" altLang="en-US" sz="4000" b="1" dirty="0"/>
              <a:t>数电实验箱</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84420" y="447040"/>
            <a:ext cx="195072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979920" y="617974"/>
            <a:ext cx="1562100" cy="10871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7103745" y="414774"/>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946367" y="160774"/>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0" name="圆角矩形 19"/>
          <p:cNvSpPr/>
          <p:nvPr/>
        </p:nvSpPr>
        <p:spPr>
          <a:xfrm>
            <a:off x="6469380" y="1828800"/>
            <a:ext cx="205740"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415922" y="2367280"/>
            <a:ext cx="2011549" cy="1625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771" y="2109708"/>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24" name="圆角矩形 23"/>
          <p:cNvSpPr/>
          <p:nvPr/>
        </p:nvSpPr>
        <p:spPr>
          <a:xfrm>
            <a:off x="6717030" y="1854200"/>
            <a:ext cx="170327" cy="1473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a:off x="4572000" y="2660312"/>
            <a:ext cx="2167497" cy="5240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362151" y="2424946"/>
            <a:ext cx="472178" cy="369332"/>
          </a:xfrm>
          <a:prstGeom prst="rect">
            <a:avLst/>
          </a:prstGeom>
          <a:noFill/>
        </p:spPr>
        <p:txBody>
          <a:bodyPr wrap="square" rtlCol="0">
            <a:spAutoFit/>
          </a:bodyPr>
          <a:lstStyle/>
          <a:p>
            <a:r>
              <a:rPr lang="en-US" altLang="zh-CN" dirty="0">
                <a:solidFill>
                  <a:srgbClr val="FF0000"/>
                </a:solidFill>
              </a:rPr>
              <a:t>4</a:t>
            </a:r>
            <a:endParaRPr lang="zh-CN" altLang="en-US" dirty="0">
              <a:solidFill>
                <a:srgbClr val="FF0000"/>
              </a:solidFill>
            </a:endParaRPr>
          </a:p>
        </p:txBody>
      </p:sp>
      <p:sp>
        <p:nvSpPr>
          <p:cNvPr id="28" name="圆角矩形 27"/>
          <p:cNvSpPr/>
          <p:nvPr/>
        </p:nvSpPr>
        <p:spPr>
          <a:xfrm>
            <a:off x="7324478" y="4114800"/>
            <a:ext cx="539362" cy="863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572000" y="4200267"/>
            <a:ext cx="2718618" cy="2278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335911" y="3999746"/>
            <a:ext cx="472178" cy="369332"/>
          </a:xfrm>
          <a:prstGeom prst="rect">
            <a:avLst/>
          </a:prstGeom>
          <a:noFill/>
        </p:spPr>
        <p:txBody>
          <a:bodyPr wrap="square" rtlCol="0">
            <a:spAutoFit/>
          </a:bodyPr>
          <a:lstStyle/>
          <a:p>
            <a:r>
              <a:rPr lang="en-US" altLang="zh-CN" dirty="0">
                <a:solidFill>
                  <a:srgbClr val="FF0000"/>
                </a:solidFill>
              </a:rPr>
              <a:t>5</a:t>
            </a:r>
            <a:endParaRPr lang="zh-CN" altLang="en-US" dirty="0">
              <a:solidFill>
                <a:srgbClr val="FF0000"/>
              </a:solidFill>
            </a:endParaRPr>
          </a:p>
        </p:txBody>
      </p:sp>
      <p:sp>
        <p:nvSpPr>
          <p:cNvPr id="32" name="圆角矩形 31"/>
          <p:cNvSpPr/>
          <p:nvPr/>
        </p:nvSpPr>
        <p:spPr>
          <a:xfrm>
            <a:off x="7978107" y="4114800"/>
            <a:ext cx="539362" cy="736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p:nvPr/>
        </p:nvCxnSpPr>
        <p:spPr>
          <a:xfrm flipV="1">
            <a:off x="4538141" y="4597042"/>
            <a:ext cx="3433213" cy="7227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4331671" y="4519096"/>
            <a:ext cx="472178" cy="369332"/>
          </a:xfrm>
          <a:prstGeom prst="rect">
            <a:avLst/>
          </a:prstGeom>
          <a:noFill/>
        </p:spPr>
        <p:txBody>
          <a:bodyPr wrap="square" rtlCol="0">
            <a:spAutoFit/>
          </a:bodyPr>
          <a:lstStyle/>
          <a:p>
            <a:r>
              <a:rPr lang="en-US" altLang="zh-CN" dirty="0">
                <a:solidFill>
                  <a:srgbClr val="FF0000"/>
                </a:solidFill>
              </a:rPr>
              <a:t>6</a:t>
            </a:r>
            <a:endParaRPr lang="zh-CN" altLang="en-US" dirty="0">
              <a:solidFill>
                <a:srgbClr val="FF0000"/>
              </a:solidFill>
            </a:endParaRPr>
          </a:p>
        </p:txBody>
      </p:sp>
      <p:sp>
        <p:nvSpPr>
          <p:cNvPr id="36" name="圆角矩形 35"/>
          <p:cNvSpPr/>
          <p:nvPr/>
        </p:nvSpPr>
        <p:spPr>
          <a:xfrm>
            <a:off x="8416552" y="2173347"/>
            <a:ext cx="167247" cy="1872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4491859" y="3320277"/>
            <a:ext cx="3971195" cy="1572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259711" y="3136146"/>
            <a:ext cx="472178" cy="369332"/>
          </a:xfrm>
          <a:prstGeom prst="rect">
            <a:avLst/>
          </a:prstGeom>
          <a:noFill/>
        </p:spPr>
        <p:txBody>
          <a:bodyPr wrap="square" rtlCol="0">
            <a:spAutoFit/>
          </a:bodyPr>
          <a:lstStyle/>
          <a:p>
            <a:r>
              <a:rPr lang="en-US" altLang="zh-CN" dirty="0">
                <a:solidFill>
                  <a:srgbClr val="FF0000"/>
                </a:solidFill>
              </a:rPr>
              <a:t>7</a:t>
            </a:r>
            <a:endParaRPr lang="zh-CN" altLang="en-US" dirty="0">
              <a:solidFill>
                <a:srgbClr val="FF0000"/>
              </a:solidFill>
            </a:endParaRPr>
          </a:p>
        </p:txBody>
      </p:sp>
      <p:sp>
        <p:nvSpPr>
          <p:cNvPr id="40" name="圆角矩形 39"/>
          <p:cNvSpPr/>
          <p:nvPr/>
        </p:nvSpPr>
        <p:spPr>
          <a:xfrm>
            <a:off x="5516880" y="1828800"/>
            <a:ext cx="138869" cy="46557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p:nvPr/>
        </p:nvCxnSpPr>
        <p:spPr>
          <a:xfrm>
            <a:off x="4563257" y="1955087"/>
            <a:ext cx="949055" cy="1188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70033" y="1738273"/>
            <a:ext cx="472178" cy="369332"/>
          </a:xfrm>
          <a:prstGeom prst="rect">
            <a:avLst/>
          </a:prstGeom>
          <a:noFill/>
        </p:spPr>
        <p:txBody>
          <a:bodyPr wrap="square" rtlCol="0">
            <a:spAutoFit/>
          </a:bodyPr>
          <a:lstStyle/>
          <a:p>
            <a:r>
              <a:rPr lang="en-US" altLang="zh-CN" dirty="0">
                <a:solidFill>
                  <a:srgbClr val="FF0000"/>
                </a:solidFill>
              </a:rPr>
              <a:t>8</a:t>
            </a:r>
            <a:endParaRPr lang="zh-CN" altLang="en-US" dirty="0">
              <a:solidFill>
                <a:srgbClr val="FF0000"/>
              </a:solidFill>
            </a:endParaRPr>
          </a:p>
        </p:txBody>
      </p:sp>
      <p:graphicFrame>
        <p:nvGraphicFramePr>
          <p:cNvPr id="45" name="表格 44"/>
          <p:cNvGraphicFramePr>
            <a:graphicFrameLocks noGrp="1"/>
          </p:cNvGraphicFramePr>
          <p:nvPr/>
        </p:nvGraphicFramePr>
        <p:xfrm>
          <a:off x="29142" y="740172"/>
          <a:ext cx="4207579" cy="5767539"/>
        </p:xfrm>
        <a:graphic>
          <a:graphicData uri="http://schemas.openxmlformats.org/drawingml/2006/table">
            <a:tbl>
              <a:tblPr firstRow="1" bandRow="1">
                <a:tableStyleId>{5C22544A-7EE6-4342-B048-85BDC9FD1C3A}</a:tableStyleId>
              </a:tblPr>
              <a:tblGrid>
                <a:gridCol w="656659">
                  <a:extLst>
                    <a:ext uri="{9D8B030D-6E8A-4147-A177-3AD203B41FA5}">
                      <a16:colId xmlns:a16="http://schemas.microsoft.com/office/drawing/2014/main" val="20000"/>
                    </a:ext>
                  </a:extLst>
                </a:gridCol>
                <a:gridCol w="3550920">
                  <a:extLst>
                    <a:ext uri="{9D8B030D-6E8A-4147-A177-3AD203B41FA5}">
                      <a16:colId xmlns:a16="http://schemas.microsoft.com/office/drawing/2014/main" val="20001"/>
                    </a:ext>
                  </a:extLst>
                </a:gridCol>
              </a:tblGrid>
              <a:tr h="423118">
                <a:tc>
                  <a:txBody>
                    <a:bodyPr/>
                    <a:lstStyle/>
                    <a:p>
                      <a:pPr algn="ctr"/>
                      <a:r>
                        <a:rPr lang="zh-CN" altLang="en-US" sz="2000" dirty="0">
                          <a:solidFill>
                            <a:schemeClr val="tx1"/>
                          </a:solidFill>
                        </a:rPr>
                        <a:t>编号</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a:solidFill>
                            <a:schemeClr val="tx1"/>
                          </a:solidFill>
                        </a:rPr>
                        <a:t>说明</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919510">
                <a:tc>
                  <a:txBody>
                    <a:bodyPr/>
                    <a:lstStyle/>
                    <a:p>
                      <a:pPr algn="ctr"/>
                      <a:r>
                        <a:rPr lang="en-US" altLang="zh-CN" sz="1600" dirty="0"/>
                        <a:t>1</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两组</a:t>
                      </a:r>
                      <a:r>
                        <a:rPr lang="en-US" altLang="zh-CN" sz="1600" dirty="0"/>
                        <a:t>4</a:t>
                      </a:r>
                      <a:r>
                        <a:rPr lang="zh-CN" altLang="en-US" sz="1600" dirty="0"/>
                        <a:t>联装</a:t>
                      </a:r>
                      <a:r>
                        <a:rPr lang="en-US" altLang="zh-CN" sz="1600" dirty="0"/>
                        <a:t>7</a:t>
                      </a:r>
                      <a:r>
                        <a:rPr lang="zh-CN" altLang="en-US" sz="1600" dirty="0"/>
                        <a:t>段共阴极数码管，低电平位选通，译码芯片已连，</a:t>
                      </a:r>
                      <a:r>
                        <a:rPr lang="en-US" altLang="zh-CN" sz="1600" dirty="0"/>
                        <a:t>BCD</a:t>
                      </a:r>
                      <a:r>
                        <a:rPr lang="zh-CN" altLang="en-US" sz="1600" dirty="0"/>
                        <a:t>码最高位输入端分别是</a:t>
                      </a:r>
                      <a:r>
                        <a:rPr lang="en-US" altLang="zh-CN" sz="1600" dirty="0"/>
                        <a:t>P13</a:t>
                      </a:r>
                      <a:r>
                        <a:rPr lang="zh-CN" altLang="en-US" sz="1600" dirty="0"/>
                        <a:t>和</a:t>
                      </a:r>
                      <a:r>
                        <a:rPr lang="en-US" altLang="zh-CN" sz="1600" dirty="0"/>
                        <a:t>P23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2792">
                <a:tc>
                  <a:txBody>
                    <a:bodyPr/>
                    <a:lstStyle/>
                    <a:p>
                      <a:pPr algn="ctr"/>
                      <a:r>
                        <a:rPr lang="en-US" altLang="zh-CN" sz="1600" dirty="0"/>
                        <a:t>2</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t>LED</a:t>
                      </a:r>
                      <a:r>
                        <a:rPr lang="zh-CN" altLang="en-US" sz="1600" dirty="0"/>
                        <a:t>“</a:t>
                      </a:r>
                      <a:r>
                        <a:rPr lang="en-US" altLang="zh-CN" sz="1600" dirty="0"/>
                        <a:t>0-1</a:t>
                      </a:r>
                      <a:r>
                        <a:rPr lang="zh-CN" altLang="en-US" sz="1600" dirty="0"/>
                        <a:t>”显示器，高电平亮灯</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2792">
                <a:tc>
                  <a:txBody>
                    <a:bodyPr/>
                    <a:lstStyle/>
                    <a:p>
                      <a:pPr algn="ctr"/>
                      <a:r>
                        <a:rPr lang="en-US" altLang="zh-CN" sz="1600" dirty="0"/>
                        <a:t>3</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高低电平输出端，</a:t>
                      </a:r>
                      <a:r>
                        <a:rPr lang="en-US" altLang="zh-CN" sz="1600" dirty="0"/>
                        <a:t>HIGH</a:t>
                      </a:r>
                      <a:r>
                        <a:rPr lang="zh-CN" altLang="en-US" sz="1600" dirty="0"/>
                        <a:t>输出高电平，</a:t>
                      </a:r>
                      <a:r>
                        <a:rPr lang="en-US" altLang="zh-CN" sz="1600" dirty="0"/>
                        <a:t>LOW</a:t>
                      </a:r>
                      <a:r>
                        <a:rPr lang="zh-CN" altLang="en-US" sz="1600" dirty="0"/>
                        <a:t>输出低电平</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75417">
                <a:tc>
                  <a:txBody>
                    <a:bodyPr/>
                    <a:lstStyle/>
                    <a:p>
                      <a:pPr algn="ctr"/>
                      <a:r>
                        <a:rPr lang="en-US" altLang="zh-CN" sz="1600" dirty="0"/>
                        <a:t>4</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８组自由接线端，用于扩展接线口，每组可将１个接口扩展为４个接口</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12792">
                <a:tc>
                  <a:txBody>
                    <a:bodyPr/>
                    <a:lstStyle/>
                    <a:p>
                      <a:pPr algn="ctr"/>
                      <a:r>
                        <a:rPr lang="en-US" altLang="zh-CN" sz="1600" dirty="0"/>
                        <a:t>5</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模拟开关，拨码开关控制输出高低电平</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65719">
                <a:tc>
                  <a:txBody>
                    <a:bodyPr/>
                    <a:lstStyle/>
                    <a:p>
                      <a:pPr algn="ctr"/>
                      <a:r>
                        <a:rPr lang="en-US" altLang="zh-CN" sz="1600" dirty="0"/>
                        <a:t>6</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脉冲输出，按键切换输出１</a:t>
                      </a:r>
                      <a:r>
                        <a:rPr lang="en-US" altLang="zh-CN" sz="1600" dirty="0"/>
                        <a:t>Hz,10kHz,2MHz</a:t>
                      </a:r>
                      <a:r>
                        <a:rPr lang="zh-CN" altLang="en-US" sz="1600" dirty="0"/>
                        <a:t>时钟信号，以及按键控制输出单个正脉冲或负脉冲</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3469">
                <a:tc>
                  <a:txBody>
                    <a:bodyPr/>
                    <a:lstStyle/>
                    <a:p>
                      <a:pPr algn="ctr"/>
                      <a:r>
                        <a:rPr lang="en-US" altLang="zh-CN" sz="1600" dirty="0"/>
                        <a:t>7</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示波器接线端，夹子接</a:t>
                      </a:r>
                      <a:r>
                        <a:rPr lang="en-US" altLang="zh-CN" sz="1600" dirty="0"/>
                        <a:t>GND</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81930">
                <a:tc>
                  <a:txBody>
                    <a:bodyPr/>
                    <a:lstStyle/>
                    <a:p>
                      <a:pPr algn="ctr"/>
                      <a:r>
                        <a:rPr lang="en-US" altLang="zh-CN" sz="1600" dirty="0"/>
                        <a:t>8</a:t>
                      </a:r>
                      <a:endParaRPr lang="zh-CN" altLang="en-US" sz="16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600" dirty="0"/>
                        <a:t>芯片切换开关</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cxnSp>
        <p:nvCxnSpPr>
          <p:cNvPr id="10" name="直接箭头连接符 9"/>
          <p:cNvCxnSpPr/>
          <p:nvPr/>
        </p:nvCxnSpPr>
        <p:spPr>
          <a:xfrm>
            <a:off x="4366260" y="75184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179832" y="497840"/>
            <a:ext cx="472178" cy="369332"/>
          </a:xfrm>
          <a:prstGeom prst="rect">
            <a:avLst/>
          </a:prstGeom>
          <a:noFill/>
        </p:spPr>
        <p:txBody>
          <a:bodyPr wrap="square" rtlCol="0">
            <a:spAutoFit/>
          </a:bodyPr>
          <a:lstStyle/>
          <a:p>
            <a:r>
              <a:rPr lang="en-US" altLang="zh-CN" dirty="0">
                <a:solidFill>
                  <a:srgbClr val="FF0000"/>
                </a:solidFill>
              </a:rPr>
              <a:t>1</a:t>
            </a:r>
            <a:endParaRPr lang="zh-CN" altLang="en-US" dirty="0">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619672" y="188640"/>
            <a:ext cx="5688632" cy="6197876"/>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marL="0" indent="0">
              <a:buNone/>
            </a:pPr>
            <a:r>
              <a:rPr lang="zh-CN" altLang="en-US" dirty="0"/>
              <a:t>（</a:t>
            </a:r>
            <a:r>
              <a:rPr lang="en-US" altLang="zh-CN" dirty="0"/>
              <a:t>8</a:t>
            </a:r>
            <a:r>
              <a:rPr lang="zh-CN" altLang="en-US" dirty="0"/>
              <a:t>）</a:t>
            </a:r>
            <a:r>
              <a:rPr lang="en-US" altLang="zh-CN" dirty="0"/>
              <a:t>1_bit ALU</a:t>
            </a:r>
            <a:r>
              <a:rPr lang="zh-CN" altLang="en-US" dirty="0"/>
              <a:t>功能实现后，可将其封装为自定义</a:t>
            </a:r>
            <a:r>
              <a:rPr lang="en-US" altLang="zh-CN" dirty="0"/>
              <a:t>IP</a:t>
            </a:r>
            <a:r>
              <a:rPr lang="zh-CN" altLang="en-US" dirty="0"/>
              <a:t>核，新建工程</a:t>
            </a:r>
            <a:r>
              <a:rPr lang="en-US" altLang="zh-CN" dirty="0"/>
              <a:t>block design </a:t>
            </a:r>
            <a:r>
              <a:rPr lang="zh-CN" altLang="en-US" dirty="0"/>
              <a:t>使用该</a:t>
            </a:r>
            <a:r>
              <a:rPr lang="en-US" altLang="zh-CN" dirty="0"/>
              <a:t>IP</a:t>
            </a:r>
            <a:r>
              <a:rPr lang="zh-CN" altLang="en-US" dirty="0"/>
              <a:t>核实现</a:t>
            </a:r>
            <a:r>
              <a:rPr lang="en-US" altLang="zh-CN" dirty="0"/>
              <a:t>4bit ALU</a:t>
            </a:r>
            <a:r>
              <a:rPr lang="zh-CN" altLang="en-US" dirty="0"/>
              <a:t>。</a:t>
            </a:r>
            <a:endParaRPr lang="en-US" altLang="zh-CN" dirty="0"/>
          </a:p>
          <a:p>
            <a:pPr marL="0" indent="0">
              <a:buNone/>
            </a:pPr>
            <a:r>
              <a:rPr lang="zh-CN" altLang="en-US" dirty="0"/>
              <a:t>在现有工程下封装自定义</a:t>
            </a:r>
            <a:r>
              <a:rPr lang="en-US" altLang="zh-CN" dirty="0"/>
              <a:t>1_bit ALU IP</a:t>
            </a:r>
            <a:r>
              <a:rPr lang="zh-CN" altLang="en-US" dirty="0"/>
              <a:t>核步骤：</a:t>
            </a:r>
            <a:endParaRPr lang="en-US" altLang="zh-CN" dirty="0"/>
          </a:p>
          <a:p>
            <a:pPr marL="514350" indent="-514350">
              <a:buFont typeface="+mj-ea"/>
              <a:buAutoNum type="circleNumDbPlain"/>
            </a:pPr>
            <a:r>
              <a:rPr lang="zh-CN" altLang="en-US" dirty="0"/>
              <a:t>左侧导航打开</a:t>
            </a:r>
            <a:r>
              <a:rPr lang="en-US" altLang="zh-CN" dirty="0"/>
              <a:t>Project Setting</a:t>
            </a:r>
            <a:r>
              <a:rPr lang="zh-CN" altLang="en-US" dirty="0"/>
              <a:t>，设置新生成</a:t>
            </a:r>
            <a:r>
              <a:rPr lang="en-US" altLang="zh-CN" dirty="0"/>
              <a:t>IP</a:t>
            </a:r>
            <a:r>
              <a:rPr lang="zh-CN" altLang="en-US" dirty="0"/>
              <a:t>核所属类别；</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776" y="2276872"/>
            <a:ext cx="4752528" cy="4386948"/>
          </a:xfrm>
          <a:prstGeom prst="rect">
            <a:avLst/>
          </a:prstGeom>
        </p:spPr>
      </p:pic>
      <p:sp>
        <p:nvSpPr>
          <p:cNvPr id="4" name="矩形 3"/>
          <p:cNvSpPr/>
          <p:nvPr/>
        </p:nvSpPr>
        <p:spPr>
          <a:xfrm>
            <a:off x="3851920" y="3284984"/>
            <a:ext cx="3168352"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620687"/>
            <a:ext cx="8229600" cy="6048673"/>
          </a:xfrm>
        </p:spPr>
        <p:txBody>
          <a:bodyPr/>
          <a:lstStyle/>
          <a:p>
            <a:pPr marL="514350" indent="-514350">
              <a:buFont typeface="+mj-ea"/>
              <a:buAutoNum type="circleNumDbPlain" startAt="2"/>
            </a:pPr>
            <a:r>
              <a:rPr lang="zh-CN" altLang="en-US" dirty="0"/>
              <a:t>打开</a:t>
            </a:r>
            <a:r>
              <a:rPr lang="en-US" altLang="zh-CN" dirty="0"/>
              <a:t>Tools</a:t>
            </a:r>
            <a:r>
              <a:rPr lang="zh-CN" altLang="en-US" dirty="0"/>
              <a:t>菜单，选择</a:t>
            </a:r>
            <a:r>
              <a:rPr lang="en-US" altLang="zh-CN" dirty="0"/>
              <a:t>Create an Package IP…</a:t>
            </a:r>
            <a:r>
              <a:rPr lang="zh-CN" altLang="en-US" dirty="0"/>
              <a:t>，在弹出窗口中点击</a:t>
            </a:r>
            <a:r>
              <a:rPr lang="en-US" altLang="zh-CN" dirty="0"/>
              <a:t>Next</a:t>
            </a:r>
            <a:r>
              <a:rPr lang="zh-CN" altLang="en-US" dirty="0"/>
              <a:t>，选择封装现有工程中的</a:t>
            </a:r>
            <a:r>
              <a:rPr lang="en-US" altLang="zh-CN" dirty="0"/>
              <a:t>block design,</a:t>
            </a:r>
            <a:r>
              <a:rPr lang="zh-CN" altLang="en-US" dirty="0"/>
              <a:t>点击</a:t>
            </a:r>
            <a:r>
              <a:rPr lang="en-US" altLang="zh-CN" dirty="0"/>
              <a:t>Next</a:t>
            </a:r>
            <a:r>
              <a:rPr lang="zh-CN" altLang="en-US" dirty="0"/>
              <a:t>设定新生成</a:t>
            </a:r>
            <a:r>
              <a:rPr lang="en-US" altLang="zh-CN" dirty="0"/>
              <a:t>IP</a:t>
            </a:r>
            <a:r>
              <a:rPr lang="zh-CN" altLang="en-US" dirty="0"/>
              <a:t>核路径；</a:t>
            </a:r>
            <a:endParaRPr lang="en-US" altLang="zh-CN" dirty="0"/>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1680" y="2060848"/>
            <a:ext cx="5976664" cy="4566828"/>
          </a:xfrm>
          <a:prstGeom prst="rect">
            <a:avLst/>
          </a:prstGeom>
        </p:spPr>
      </p:pic>
      <p:sp>
        <p:nvSpPr>
          <p:cNvPr id="5" name="矩形 4"/>
          <p:cNvSpPr/>
          <p:nvPr/>
        </p:nvSpPr>
        <p:spPr>
          <a:xfrm>
            <a:off x="1979712" y="3645024"/>
            <a:ext cx="453650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312138" y="620688"/>
            <a:ext cx="5949464" cy="1971675"/>
          </a:xfrm>
          <a:prstGeom prst="rect">
            <a:avLst/>
          </a:prstGeom>
        </p:spPr>
      </p:pic>
      <p:sp>
        <p:nvSpPr>
          <p:cNvPr id="5" name="TextBox 4"/>
          <p:cNvSpPr txBox="1"/>
          <p:nvPr/>
        </p:nvSpPr>
        <p:spPr>
          <a:xfrm>
            <a:off x="971600" y="2636912"/>
            <a:ext cx="7488832" cy="1138773"/>
          </a:xfrm>
          <a:prstGeom prst="rect">
            <a:avLst/>
          </a:prstGeom>
          <a:noFill/>
        </p:spPr>
        <p:txBody>
          <a:bodyPr wrap="square" rtlCol="0">
            <a:spAutoFit/>
          </a:bodyPr>
          <a:lstStyle/>
          <a:p>
            <a:pPr marL="514350" indent="-514350">
              <a:spcBef>
                <a:spcPct val="20000"/>
              </a:spcBef>
              <a:buClr>
                <a:schemeClr val="accent3"/>
              </a:buClr>
              <a:buSzPct val="95000"/>
              <a:buFont typeface="+mj-ea"/>
              <a:buAutoNum type="circleNumDbPlain" startAt="3"/>
            </a:pPr>
            <a:r>
              <a:rPr lang="zh-CN" altLang="en-US" dirty="0"/>
              <a:t>点击</a:t>
            </a:r>
            <a:r>
              <a:rPr lang="en-US" altLang="zh-CN" dirty="0"/>
              <a:t>Next</a:t>
            </a:r>
            <a:r>
              <a:rPr lang="zh-CN" altLang="en-US" dirty="0"/>
              <a:t>，</a:t>
            </a:r>
            <a:r>
              <a:rPr lang="en-US" altLang="zh-CN" dirty="0"/>
              <a:t>Finish</a:t>
            </a:r>
            <a:r>
              <a:rPr lang="zh-CN" altLang="en-US" dirty="0"/>
              <a:t>后，</a:t>
            </a:r>
            <a:r>
              <a:rPr lang="en-US" altLang="zh-CN" dirty="0"/>
              <a:t>Package IP</a:t>
            </a:r>
            <a:r>
              <a:rPr lang="zh-CN" altLang="en-US" dirty="0"/>
              <a:t>窗口自动打开，全部默认设置，选择</a:t>
            </a:r>
            <a:r>
              <a:rPr lang="en-US" altLang="zh-CN" dirty="0"/>
              <a:t>Reviews and Package</a:t>
            </a:r>
            <a:r>
              <a:rPr lang="zh-CN" altLang="en-US" dirty="0"/>
              <a:t>后，点击</a:t>
            </a:r>
            <a:r>
              <a:rPr lang="en-US" altLang="zh-CN" dirty="0"/>
              <a:t>Package IP </a:t>
            </a:r>
            <a:r>
              <a:rPr lang="zh-CN" altLang="en-US" dirty="0"/>
              <a:t>按钮，则新生成</a:t>
            </a:r>
            <a:r>
              <a:rPr lang="en-US" altLang="zh-CN" dirty="0"/>
              <a:t>IP</a:t>
            </a:r>
            <a:r>
              <a:rPr lang="zh-CN" altLang="en-US" dirty="0"/>
              <a:t>核</a:t>
            </a:r>
            <a:r>
              <a:rPr lang="en-US" altLang="zh-CN" dirty="0"/>
              <a:t>alu_1_v1_0</a:t>
            </a:r>
            <a:r>
              <a:rPr lang="zh-CN" altLang="en-US" dirty="0"/>
              <a:t>。</a:t>
            </a:r>
            <a:endParaRPr lang="en-US" altLang="zh-CN" dirty="0"/>
          </a:p>
          <a:p>
            <a:endParaRPr lang="zh-CN" altLang="en-US" sz="12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1" y="3558379"/>
            <a:ext cx="6788993" cy="3254997"/>
          </a:xfrm>
          <a:prstGeom prst="rect">
            <a:avLst/>
          </a:prstGeom>
        </p:spPr>
      </p:pic>
      <p:sp>
        <p:nvSpPr>
          <p:cNvPr id="7" name="矩形 6"/>
          <p:cNvSpPr/>
          <p:nvPr/>
        </p:nvSpPr>
        <p:spPr>
          <a:xfrm>
            <a:off x="1403648" y="1484784"/>
            <a:ext cx="352839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63888" y="5185877"/>
            <a:ext cx="1800200" cy="187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p:txBody>
          <a:bodyPr/>
          <a:lstStyle/>
          <a:p>
            <a:pPr marL="0" indent="0">
              <a:buNone/>
            </a:pPr>
            <a:r>
              <a:rPr lang="zh-CN" altLang="en-US" dirty="0"/>
              <a:t>（</a:t>
            </a:r>
            <a:r>
              <a:rPr lang="en-US" altLang="zh-CN" dirty="0"/>
              <a:t>9</a:t>
            </a:r>
            <a:r>
              <a:rPr lang="zh-CN" altLang="en-US" dirty="0"/>
              <a:t>）采用自定义</a:t>
            </a:r>
            <a:r>
              <a:rPr lang="en-US" altLang="zh-CN" dirty="0"/>
              <a:t>IP</a:t>
            </a:r>
            <a:r>
              <a:rPr lang="zh-CN" altLang="en-US" dirty="0"/>
              <a:t>核</a:t>
            </a:r>
            <a:r>
              <a:rPr lang="en-US" altLang="zh-CN" dirty="0"/>
              <a:t>alu_1_v1_0</a:t>
            </a:r>
            <a:r>
              <a:rPr lang="zh-CN" altLang="en-US" dirty="0"/>
              <a:t>实现</a:t>
            </a:r>
            <a:r>
              <a:rPr lang="en-US" altLang="zh-CN" dirty="0"/>
              <a:t>4bit ALU</a:t>
            </a:r>
            <a:r>
              <a:rPr lang="zh-CN" altLang="en-US" dirty="0"/>
              <a:t>时，</a:t>
            </a:r>
            <a:r>
              <a:rPr lang="en-US" altLang="zh-CN" dirty="0"/>
              <a:t>Project Settings</a:t>
            </a:r>
            <a:r>
              <a:rPr lang="zh-CN" altLang="en-US" dirty="0"/>
              <a:t>的</a:t>
            </a:r>
            <a:r>
              <a:rPr lang="en-US" altLang="zh-CN" dirty="0"/>
              <a:t>Repository Manager</a:t>
            </a:r>
            <a:r>
              <a:rPr lang="zh-CN" altLang="en-US" dirty="0"/>
              <a:t>中需要添加前面设置的</a:t>
            </a:r>
            <a:r>
              <a:rPr lang="en-US" altLang="zh-CN" dirty="0"/>
              <a:t>alu_1_v1_0</a:t>
            </a:r>
            <a:r>
              <a:rPr lang="zh-CN" altLang="en-US" dirty="0"/>
              <a:t>所在路径和</a:t>
            </a:r>
            <a:r>
              <a:rPr lang="en-US" altLang="zh-CN" dirty="0"/>
              <a:t>alu_1_v1_0</a:t>
            </a:r>
            <a:r>
              <a:rPr lang="zh-CN" altLang="en-US" dirty="0"/>
              <a:t>所使用</a:t>
            </a:r>
            <a:r>
              <a:rPr lang="en-US" altLang="zh-CN" dirty="0"/>
              <a:t>IP</a:t>
            </a:r>
            <a:r>
              <a:rPr lang="zh-CN" altLang="en-US" dirty="0"/>
              <a:t>核的路径；</a:t>
            </a:r>
            <a:endParaRPr lang="en-US" altLang="zh-CN" dirty="0"/>
          </a:p>
          <a:p>
            <a:pPr marL="0" indent="0">
              <a:buNone/>
            </a:pPr>
            <a:endParaRPr lang="en-US" altLang="zh-CN" dirty="0"/>
          </a:p>
          <a:p>
            <a:pPr marL="0" indent="0">
              <a:buNone/>
            </a:pPr>
            <a:r>
              <a:rPr lang="zh-CN" altLang="en-US" dirty="0"/>
              <a:t>（</a:t>
            </a:r>
            <a:r>
              <a:rPr lang="en-US" altLang="zh-CN" dirty="0"/>
              <a:t>10</a:t>
            </a:r>
            <a:r>
              <a:rPr lang="zh-CN" altLang="en-US" dirty="0"/>
              <a:t>）</a:t>
            </a:r>
            <a:r>
              <a:rPr lang="en-US" altLang="zh-CN" dirty="0"/>
              <a:t>4 bit ALU</a:t>
            </a:r>
            <a:r>
              <a:rPr lang="zh-CN" altLang="en-US" dirty="0"/>
              <a:t>中前一级的进位</a:t>
            </a:r>
            <a:r>
              <a:rPr lang="en-US" altLang="zh-CN" dirty="0"/>
              <a:t>/</a:t>
            </a:r>
            <a:r>
              <a:rPr lang="zh-CN" altLang="en-US" dirty="0"/>
              <a:t>借位与下一级</a:t>
            </a:r>
            <a:r>
              <a:rPr lang="en-US" altLang="zh-CN" dirty="0"/>
              <a:t>ALU</a:t>
            </a:r>
            <a:r>
              <a:rPr lang="zh-CN" altLang="en-US" dirty="0"/>
              <a:t>运算输入</a:t>
            </a:r>
            <a:r>
              <a:rPr lang="en-US" altLang="zh-CN" dirty="0"/>
              <a:t>A</a:t>
            </a:r>
            <a:r>
              <a:rPr lang="zh-CN" altLang="en-US" dirty="0"/>
              <a:t>、</a:t>
            </a:r>
            <a:r>
              <a:rPr lang="en-US" altLang="zh-CN" dirty="0"/>
              <a:t>B</a:t>
            </a:r>
            <a:r>
              <a:rPr lang="zh-CN" altLang="en-US" dirty="0"/>
              <a:t>一起作为输入端进入下一级</a:t>
            </a:r>
            <a:r>
              <a:rPr lang="en-US" altLang="zh-CN" dirty="0"/>
              <a:t>ALU</a:t>
            </a:r>
            <a:r>
              <a:rPr lang="zh-CN" altLang="en-US" dirty="0"/>
              <a:t>的运算。</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内容占位符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2987824" y="116632"/>
            <a:ext cx="3888432" cy="6601021"/>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lstStyle/>
          <a:p>
            <a:pPr eaLnBrk="1" hangingPunct="1"/>
            <a:r>
              <a:rPr lang="zh-CN" altLang="en-US" dirty="0"/>
              <a:t>下周课前准备</a:t>
            </a:r>
          </a:p>
        </p:txBody>
      </p:sp>
      <p:sp>
        <p:nvSpPr>
          <p:cNvPr id="27651" name="Rectangle 3"/>
          <p:cNvSpPr>
            <a:spLocks noGrp="1" noChangeArrowheads="1"/>
          </p:cNvSpPr>
          <p:nvPr>
            <p:ph idx="1"/>
          </p:nvPr>
        </p:nvSpPr>
        <p:spPr>
          <a:xfrm>
            <a:off x="457200" y="1600200"/>
            <a:ext cx="8229600" cy="2764904"/>
          </a:xfrm>
        </p:spPr>
        <p:txBody>
          <a:bodyPr/>
          <a:lstStyle/>
          <a:p>
            <a:pPr eaLnBrk="1" hangingPunct="1">
              <a:buFontTx/>
              <a:buNone/>
            </a:pPr>
            <a:r>
              <a:rPr lang="zh-CN" altLang="en-US" dirty="0"/>
              <a:t>实验七   译码显示电路</a:t>
            </a:r>
            <a:endParaRPr lang="en-US" altLang="zh-CN" dirty="0"/>
          </a:p>
          <a:p>
            <a:pPr>
              <a:buNone/>
            </a:pPr>
            <a:r>
              <a:rPr lang="en-US" altLang="zh-CN" dirty="0"/>
              <a:t>1</a:t>
            </a:r>
            <a:r>
              <a:rPr lang="zh-CN" altLang="en-US" dirty="0"/>
              <a:t>、使用</a:t>
            </a:r>
            <a:r>
              <a:rPr lang="en-US" altLang="zh-CN" dirty="0" err="1"/>
              <a:t>protues</a:t>
            </a:r>
            <a:r>
              <a:rPr lang="zh-CN" altLang="en-US" dirty="0"/>
              <a:t>仿真软件完成实验七 </a:t>
            </a:r>
            <a:r>
              <a:rPr lang="en-US" altLang="zh-CN" dirty="0"/>
              <a:t>8</a:t>
            </a:r>
            <a:r>
              <a:rPr lang="zh-CN" altLang="en-US" dirty="0"/>
              <a:t>位学号的显示，设计并仿真；</a:t>
            </a:r>
            <a:endParaRPr lang="en-US" altLang="zh-CN" dirty="0"/>
          </a:p>
          <a:p>
            <a:pPr>
              <a:buNone/>
            </a:pPr>
            <a:r>
              <a:rPr lang="en-US" altLang="zh-CN" dirty="0"/>
              <a:t>2</a:t>
            </a:r>
            <a:r>
              <a:rPr lang="zh-CN" altLang="en-US" dirty="0"/>
              <a:t>、使用</a:t>
            </a:r>
            <a:r>
              <a:rPr lang="en-US" altLang="zh-CN" dirty="0" err="1"/>
              <a:t>protues</a:t>
            </a:r>
            <a:r>
              <a:rPr lang="zh-CN" altLang="en-US" dirty="0"/>
              <a:t>仿真软件完成实验七 点阵显示任一图案，设计并仿真。</a:t>
            </a:r>
            <a:endParaRPr lang="en-US" altLang="zh-CN" dirty="0"/>
          </a:p>
          <a:p>
            <a:pPr>
              <a:buNone/>
            </a:pPr>
            <a:endParaRPr lang="en-US" altLang="zh-CN" dirty="0"/>
          </a:p>
          <a:p>
            <a:pPr eaLnBrk="1" hangingPunct="1">
              <a:buFontTx/>
              <a:buNone/>
            </a:pP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表格 44"/>
          <p:cNvGraphicFramePr>
            <a:graphicFrameLocks noGrp="1"/>
          </p:cNvGraphicFramePr>
          <p:nvPr/>
        </p:nvGraphicFramePr>
        <p:xfrm>
          <a:off x="38855" y="740172"/>
          <a:ext cx="4529191" cy="5897695"/>
        </p:xfrm>
        <a:graphic>
          <a:graphicData uri="http://schemas.openxmlformats.org/drawingml/2006/table">
            <a:tbl>
              <a:tblPr firstRow="1" bandRow="1">
                <a:tableStyleId>{5C22544A-7EE6-4342-B048-85BDC9FD1C3A}</a:tableStyleId>
              </a:tblPr>
              <a:tblGrid>
                <a:gridCol w="1864308">
                  <a:extLst>
                    <a:ext uri="{9D8B030D-6E8A-4147-A177-3AD203B41FA5}">
                      <a16:colId xmlns:a16="http://schemas.microsoft.com/office/drawing/2014/main" val="20000"/>
                    </a:ext>
                  </a:extLst>
                </a:gridCol>
                <a:gridCol w="2664883">
                  <a:extLst>
                    <a:ext uri="{9D8B030D-6E8A-4147-A177-3AD203B41FA5}">
                      <a16:colId xmlns:a16="http://schemas.microsoft.com/office/drawing/2014/main" val="20001"/>
                    </a:ext>
                  </a:extLst>
                </a:gridCol>
              </a:tblGrid>
              <a:tr h="443269">
                <a:tc>
                  <a:txBody>
                    <a:bodyPr/>
                    <a:lstStyle/>
                    <a:p>
                      <a:pPr algn="ctr"/>
                      <a:r>
                        <a:rPr lang="zh-CN" altLang="en-US" sz="2000" dirty="0">
                          <a:solidFill>
                            <a:schemeClr val="tx1"/>
                          </a:solidFill>
                        </a:rPr>
                        <a:t>编号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2000" dirty="0">
                          <a:solidFill>
                            <a:schemeClr val="tx1"/>
                          </a:solidFill>
                        </a:rPr>
                        <a:t>门电路芯片说明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371316">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36000" r="-457" b="-298667"/>
                      </a:stretch>
                    </a:blipFill>
                  </a:tcPr>
                </a:tc>
                <a:extLst>
                  <a:ext uri="{0D108BD9-81ED-4DB2-BD59-A6C34878D82A}">
                    <a16:rowId xmlns:a16="http://schemas.microsoft.com/office/drawing/2014/main" val="10001"/>
                  </a:ext>
                </a:extLst>
              </a:tr>
              <a:tr h="1336395">
                <a:tc>
                  <a:txBody>
                    <a:bodyPr/>
                    <a:lstStyle/>
                    <a:p>
                      <a:pPr algn="ctr"/>
                      <a:r>
                        <a:rPr lang="en-US" altLang="zh-CN" dirty="0"/>
                        <a:t>2</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kern="1200" dirty="0">
                          <a:solidFill>
                            <a:schemeClr val="dk1"/>
                          </a:solidFill>
                          <a:effectLst/>
                          <a:latin typeface="+mn-lt"/>
                          <a:ea typeface="+mn-ea"/>
                          <a:cs typeface="+mn-cs"/>
                        </a:rPr>
                        <a:t>74LS08</a:t>
                      </a:r>
                      <a:r>
                        <a:rPr lang="zh-CN" altLang="en-US" sz="1600" kern="1200" dirty="0">
                          <a:solidFill>
                            <a:schemeClr val="dk1"/>
                          </a:solidFill>
                          <a:effectLst/>
                          <a:latin typeface="+mn-lt"/>
                          <a:ea typeface="+mn-ea"/>
                          <a:cs typeface="+mn-cs"/>
                        </a:rPr>
                        <a:t>，四</a:t>
                      </a:r>
                      <a:r>
                        <a:rPr lang="zh-CN" altLang="zh-CN" sz="1600" kern="1200" dirty="0">
                          <a:solidFill>
                            <a:schemeClr val="dk1"/>
                          </a:solidFill>
                          <a:effectLst/>
                          <a:latin typeface="+mn-lt"/>
                          <a:ea typeface="+mn-ea"/>
                          <a:cs typeface="+mn-cs"/>
                        </a:rPr>
                        <a:t>组</a:t>
                      </a:r>
                      <a:r>
                        <a:rPr lang="en-US" altLang="zh-CN" sz="1600" kern="1200" dirty="0">
                          <a:solidFill>
                            <a:schemeClr val="dk1"/>
                          </a:solidFill>
                          <a:effectLst/>
                          <a:latin typeface="+mn-lt"/>
                          <a:ea typeface="+mn-ea"/>
                          <a:cs typeface="+mn-cs"/>
                        </a:rPr>
                        <a:t>2</a:t>
                      </a:r>
                      <a:r>
                        <a:rPr lang="zh-CN" altLang="zh-CN" sz="1600" kern="1200" dirty="0">
                          <a:solidFill>
                            <a:schemeClr val="dk1"/>
                          </a:solidFill>
                          <a:effectLst/>
                          <a:latin typeface="+mn-lt"/>
                          <a:ea typeface="+mn-ea"/>
                          <a:cs typeface="+mn-cs"/>
                        </a:rPr>
                        <a:t>输入与门</a:t>
                      </a:r>
                      <a:r>
                        <a:rPr lang="zh-CN" altLang="en-US" sz="1600" kern="1200" dirty="0">
                          <a:solidFill>
                            <a:schemeClr val="dk1"/>
                          </a:solidFill>
                          <a:effectLst/>
                          <a:latin typeface="+mn-lt"/>
                          <a:ea typeface="+mn-ea"/>
                          <a:cs typeface="+mn-cs"/>
                        </a:rPr>
                        <a:t>，</a:t>
                      </a:r>
                      <a:endParaRPr lang="zh-CN" altLang="zh-CN" sz="1600" kern="1200" dirty="0">
                        <a:solidFill>
                          <a:schemeClr val="dk1"/>
                        </a:solidFill>
                        <a:effectLst/>
                        <a:latin typeface="+mn-lt"/>
                        <a:ea typeface="+mn-ea"/>
                        <a:cs typeface="+mn-cs"/>
                      </a:endParaRPr>
                    </a:p>
                    <a:p>
                      <a:r>
                        <a:rPr lang="en-US" altLang="zh-CN" sz="1600" kern="1200" dirty="0">
                          <a:solidFill>
                            <a:schemeClr val="dk1"/>
                          </a:solidFill>
                          <a:effectLst/>
                          <a:latin typeface="+mn-lt"/>
                          <a:ea typeface="+mn-ea"/>
                          <a:cs typeface="+mn-cs"/>
                        </a:rPr>
                        <a:t>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r>
                        <a:rPr lang="zh-CN" altLang="zh-CN" sz="1600" kern="1200" dirty="0">
                          <a:solidFill>
                            <a:schemeClr val="dk1"/>
                          </a:solidFill>
                          <a:effectLst/>
                          <a:latin typeface="+mn-lt"/>
                          <a:ea typeface="+mn-ea"/>
                          <a:cs typeface="+mn-cs"/>
                        </a:rPr>
                        <a:t>为输入端，</a:t>
                      </a:r>
                      <a:r>
                        <a:rPr lang="en-US" altLang="zh-CN" sz="1600" kern="1200" dirty="0">
                          <a:solidFill>
                            <a:schemeClr val="dk1"/>
                          </a:solidFill>
                          <a:effectLst/>
                          <a:latin typeface="+mn-lt"/>
                          <a:ea typeface="+mn-ea"/>
                          <a:cs typeface="+mn-cs"/>
                        </a:rPr>
                        <a:t>Y</a:t>
                      </a:r>
                      <a:r>
                        <a:rPr lang="zh-CN" altLang="zh-CN" sz="1600" kern="1200" dirty="0">
                          <a:solidFill>
                            <a:schemeClr val="dk1"/>
                          </a:solidFill>
                          <a:effectLst/>
                          <a:latin typeface="+mn-lt"/>
                          <a:ea typeface="+mn-ea"/>
                          <a:cs typeface="+mn-cs"/>
                        </a:rPr>
                        <a:t>为输出端</a:t>
                      </a:r>
                      <a:r>
                        <a:rPr lang="zh-CN" altLang="en-US" sz="1600" kern="1200" dirty="0">
                          <a:solidFill>
                            <a:schemeClr val="dk1"/>
                          </a:solidFill>
                          <a:effectLst/>
                          <a:latin typeface="+mn-lt"/>
                          <a:ea typeface="+mn-ea"/>
                          <a:cs typeface="+mn-cs"/>
                        </a:rPr>
                        <a:t>，</a:t>
                      </a:r>
                      <a:r>
                        <a:rPr lang="zh-CN" altLang="zh-CN" sz="1600" kern="1200" dirty="0">
                          <a:solidFill>
                            <a:schemeClr val="dk1"/>
                          </a:solidFill>
                          <a:effectLst/>
                          <a:latin typeface="+mn-lt"/>
                          <a:ea typeface="+mn-ea"/>
                          <a:cs typeface="+mn-cs"/>
                        </a:rPr>
                        <a:t>即</a:t>
                      </a:r>
                      <a:r>
                        <a:rPr lang="en-US" altLang="zh-CN" sz="1600" kern="1200" dirty="0">
                          <a:solidFill>
                            <a:schemeClr val="dk1"/>
                          </a:solidFill>
                          <a:effectLst/>
                          <a:latin typeface="+mn-lt"/>
                          <a:ea typeface="+mn-ea"/>
                          <a:cs typeface="+mn-cs"/>
                        </a:rPr>
                        <a:t>Y = AB</a:t>
                      </a:r>
                    </a:p>
                    <a:p>
                      <a:endParaRPr lang="en-US" altLang="zh-CN" sz="16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373657">
                <a:tc>
                  <a:txBody>
                    <a:bodyPr/>
                    <a:lstStyle/>
                    <a:p>
                      <a:pPr algn="ctr"/>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70091" t="-232301" r="-457" b="-100442"/>
                      </a:stretch>
                    </a:blipFill>
                  </a:tcPr>
                </a:tc>
                <a:extLst>
                  <a:ext uri="{0D108BD9-81ED-4DB2-BD59-A6C34878D82A}">
                    <a16:rowId xmlns:a16="http://schemas.microsoft.com/office/drawing/2014/main" val="10003"/>
                  </a:ext>
                </a:extLst>
              </a:tr>
              <a:tr h="1373058">
                <a:tc>
                  <a:txBody>
                    <a:bodyPr/>
                    <a:lstStyle/>
                    <a:p>
                      <a:pPr algn="ctr"/>
                      <a:r>
                        <a:rPr lang="en-US" altLang="zh-CN" dirty="0"/>
                        <a:t>4</a:t>
                      </a:r>
                    </a:p>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t>74LS86</a:t>
                      </a:r>
                      <a:r>
                        <a:rPr lang="zh-CN" altLang="en-US" sz="1600" dirty="0"/>
                        <a:t>，四</a:t>
                      </a:r>
                      <a:r>
                        <a:rPr lang="zh-CN" altLang="zh-CN" sz="1600" kern="1200" dirty="0">
                          <a:solidFill>
                            <a:schemeClr val="dk1"/>
                          </a:solidFill>
                          <a:effectLst/>
                          <a:latin typeface="+mn-lt"/>
                          <a:ea typeface="+mn-ea"/>
                          <a:cs typeface="+mn-cs"/>
                        </a:rPr>
                        <a:t>组</a:t>
                      </a:r>
                      <a:r>
                        <a:rPr lang="en-US" altLang="zh-CN" sz="1600" kern="1200" dirty="0">
                          <a:solidFill>
                            <a:schemeClr val="dk1"/>
                          </a:solidFill>
                          <a:effectLst/>
                          <a:latin typeface="+mn-lt"/>
                          <a:ea typeface="+mn-ea"/>
                          <a:cs typeface="+mn-cs"/>
                        </a:rPr>
                        <a:t>2</a:t>
                      </a:r>
                      <a:r>
                        <a:rPr lang="zh-CN" altLang="zh-CN" sz="1600" kern="1200" dirty="0">
                          <a:solidFill>
                            <a:schemeClr val="dk1"/>
                          </a:solidFill>
                          <a:effectLst/>
                          <a:latin typeface="+mn-lt"/>
                          <a:ea typeface="+mn-ea"/>
                          <a:cs typeface="+mn-cs"/>
                        </a:rPr>
                        <a:t>输入异或门</a:t>
                      </a:r>
                      <a:r>
                        <a:rPr lang="zh-CN" altLang="en-US" sz="1600" kern="1200" dirty="0">
                          <a:solidFill>
                            <a:schemeClr val="dk1"/>
                          </a:solidFill>
                          <a:effectLst/>
                          <a:latin typeface="+mn-lt"/>
                          <a:ea typeface="+mn-ea"/>
                          <a:cs typeface="+mn-cs"/>
                        </a:rPr>
                        <a:t>，</a:t>
                      </a:r>
                      <a:endParaRPr lang="zh-CN" altLang="zh-CN" sz="1600" kern="1200" dirty="0">
                        <a:solidFill>
                          <a:schemeClr val="dk1"/>
                        </a:solidFill>
                        <a:effectLst/>
                        <a:latin typeface="+mn-lt"/>
                        <a:ea typeface="+mn-ea"/>
                        <a:cs typeface="+mn-cs"/>
                      </a:endParaRPr>
                    </a:p>
                    <a:p>
                      <a:r>
                        <a:rPr lang="en-US" altLang="zh-CN" sz="1600" kern="1200" dirty="0">
                          <a:solidFill>
                            <a:schemeClr val="dk1"/>
                          </a:solidFill>
                          <a:effectLst/>
                          <a:latin typeface="+mn-lt"/>
                          <a:ea typeface="+mn-ea"/>
                          <a:cs typeface="+mn-cs"/>
                        </a:rPr>
                        <a:t>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r>
                        <a:rPr lang="zh-CN" altLang="zh-CN" sz="1600" kern="1200" dirty="0">
                          <a:solidFill>
                            <a:schemeClr val="dk1"/>
                          </a:solidFill>
                          <a:effectLst/>
                          <a:latin typeface="+mn-lt"/>
                          <a:ea typeface="+mn-ea"/>
                          <a:cs typeface="+mn-cs"/>
                        </a:rPr>
                        <a:t>为输入端，</a:t>
                      </a:r>
                      <a:r>
                        <a:rPr lang="en-US" altLang="zh-CN" sz="1600" kern="1200" dirty="0">
                          <a:solidFill>
                            <a:schemeClr val="dk1"/>
                          </a:solidFill>
                          <a:effectLst/>
                          <a:latin typeface="+mn-lt"/>
                          <a:ea typeface="+mn-ea"/>
                          <a:cs typeface="+mn-cs"/>
                        </a:rPr>
                        <a:t>Y</a:t>
                      </a:r>
                      <a:r>
                        <a:rPr lang="zh-CN" altLang="zh-CN" sz="1600" kern="1200" dirty="0">
                          <a:solidFill>
                            <a:schemeClr val="dk1"/>
                          </a:solidFill>
                          <a:effectLst/>
                          <a:latin typeface="+mn-lt"/>
                          <a:ea typeface="+mn-ea"/>
                          <a:cs typeface="+mn-cs"/>
                        </a:rPr>
                        <a:t>为输出端</a:t>
                      </a:r>
                      <a:r>
                        <a:rPr lang="zh-CN" altLang="en-US" sz="1600" kern="1200" dirty="0">
                          <a:solidFill>
                            <a:schemeClr val="dk1"/>
                          </a:solidFill>
                          <a:effectLst/>
                          <a:latin typeface="+mn-lt"/>
                          <a:ea typeface="+mn-ea"/>
                          <a:cs typeface="+mn-cs"/>
                        </a:rPr>
                        <a:t>，</a:t>
                      </a:r>
                      <a:r>
                        <a:rPr lang="zh-CN" altLang="zh-CN" sz="1600" kern="1200" dirty="0">
                          <a:solidFill>
                            <a:schemeClr val="dk1"/>
                          </a:solidFill>
                          <a:effectLst/>
                          <a:latin typeface="+mn-lt"/>
                          <a:ea typeface="+mn-ea"/>
                          <a:cs typeface="+mn-cs"/>
                        </a:rPr>
                        <a:t>即</a:t>
                      </a:r>
                      <a:r>
                        <a:rPr lang="en-US" altLang="zh-CN" sz="1600" kern="1200" dirty="0">
                          <a:solidFill>
                            <a:schemeClr val="dk1"/>
                          </a:solidFill>
                          <a:effectLst/>
                          <a:latin typeface="+mn-lt"/>
                          <a:ea typeface="+mn-ea"/>
                          <a:cs typeface="+mn-cs"/>
                        </a:rPr>
                        <a:t>Y = A</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B</a:t>
                      </a:r>
                    </a:p>
                    <a:p>
                      <a:endParaRPr lang="en-US" altLang="zh-CN" sz="1600" kern="1200" dirty="0">
                        <a:solidFill>
                          <a:schemeClr val="dk1"/>
                        </a:solidFill>
                        <a:effectLst/>
                        <a:latin typeface="+mn-lt"/>
                        <a:ea typeface="+mn-ea"/>
                        <a:cs typeface="+mn-cs"/>
                      </a:endParaRPr>
                    </a:p>
                    <a:p>
                      <a:endParaRPr lang="zh-CN" altLang="zh-CN" sz="16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 name="标题 3"/>
          <p:cNvSpPr>
            <a:spLocks noGrp="1"/>
          </p:cNvSpPr>
          <p:nvPr>
            <p:ph type="title"/>
          </p:nvPr>
        </p:nvSpPr>
        <p:spPr>
          <a:xfrm>
            <a:off x="0" y="33774"/>
            <a:ext cx="3728545" cy="706398"/>
          </a:xfrm>
        </p:spPr>
        <p:txBody>
          <a:bodyPr>
            <a:normAutofit/>
          </a:bodyPr>
          <a:lstStyle/>
          <a:p>
            <a:r>
              <a:rPr lang="en-US" altLang="zh-CN" sz="4000" b="1" dirty="0"/>
              <a:t>1.</a:t>
            </a:r>
            <a:r>
              <a:rPr lang="zh-CN" altLang="en-US" sz="4000" b="1" dirty="0"/>
              <a:t>数电实验箱</a:t>
            </a:r>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39720" y="47330"/>
            <a:ext cx="4153760" cy="6810671"/>
          </a:xfrm>
        </p:spPr>
      </p:pic>
      <p:sp>
        <p:nvSpPr>
          <p:cNvPr id="8" name="圆角矩形 7"/>
          <p:cNvSpPr/>
          <p:nvPr/>
        </p:nvSpPr>
        <p:spPr>
          <a:xfrm>
            <a:off x="4842212" y="3248799"/>
            <a:ext cx="1412535"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4299446" y="271272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55771" y="2440001"/>
            <a:ext cx="378111"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cxnSp>
        <p:nvCxnSpPr>
          <p:cNvPr id="21" name="直接箭头连接符 20"/>
          <p:cNvCxnSpPr/>
          <p:nvPr/>
        </p:nvCxnSpPr>
        <p:spPr>
          <a:xfrm>
            <a:off x="4339160" y="4460966"/>
            <a:ext cx="468929" cy="8128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64237" y="4165086"/>
            <a:ext cx="472178"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cxnSp>
        <p:nvCxnSpPr>
          <p:cNvPr id="25" name="直接箭头连接符 24"/>
          <p:cNvCxnSpPr/>
          <p:nvPr/>
        </p:nvCxnSpPr>
        <p:spPr>
          <a:xfrm>
            <a:off x="4370034" y="1049867"/>
            <a:ext cx="1378834" cy="13807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267959" y="714772"/>
            <a:ext cx="472178" cy="369332"/>
          </a:xfrm>
          <a:prstGeom prst="rect">
            <a:avLst/>
          </a:prstGeom>
          <a:noFill/>
        </p:spPr>
        <p:txBody>
          <a:bodyPr wrap="square" rtlCol="0">
            <a:spAutoFit/>
          </a:bodyPr>
          <a:lstStyle/>
          <a:p>
            <a:r>
              <a:rPr lang="en-US" altLang="zh-CN" dirty="0">
                <a:solidFill>
                  <a:srgbClr val="FF0000"/>
                </a:solidFill>
              </a:rPr>
              <a:t>4</a:t>
            </a:r>
            <a:endParaRPr lang="zh-CN" altLang="en-US" dirty="0">
              <a:solidFill>
                <a:srgbClr val="FF0000"/>
              </a:solidFill>
            </a:endParaRPr>
          </a:p>
        </p:txBody>
      </p:sp>
      <p:cxnSp>
        <p:nvCxnSpPr>
          <p:cNvPr id="10" name="直接箭头连接符 9"/>
          <p:cNvCxnSpPr/>
          <p:nvPr/>
        </p:nvCxnSpPr>
        <p:spPr>
          <a:xfrm>
            <a:off x="4339160" y="3681800"/>
            <a:ext cx="518160" cy="1016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64499" y="3332224"/>
            <a:ext cx="472178" cy="369332"/>
          </a:xfrm>
          <a:prstGeom prst="rect">
            <a:avLst/>
          </a:prstGeom>
          <a:noFill/>
        </p:spPr>
        <p:txBody>
          <a:bodyPr wrap="square" rtlCol="0">
            <a:spAutoFit/>
          </a:bodyPr>
          <a:lstStyle/>
          <a:p>
            <a:r>
              <a:rPr lang="en-US" altLang="zh-CN" dirty="0">
                <a:solidFill>
                  <a:srgbClr val="FF0000"/>
                </a:solidFill>
              </a:rPr>
              <a:t>1</a:t>
            </a:r>
            <a:endParaRPr lang="zh-CN" altLang="en-US" dirty="0">
              <a:solidFill>
                <a:srgbClr val="FF0000"/>
              </a:solidFill>
            </a:endParaRPr>
          </a:p>
        </p:txBody>
      </p:sp>
      <p:sp>
        <p:nvSpPr>
          <p:cNvPr id="30" name="圆角矩形 29"/>
          <p:cNvSpPr/>
          <p:nvPr/>
        </p:nvSpPr>
        <p:spPr>
          <a:xfrm>
            <a:off x="4802651" y="239107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832283" y="4101361"/>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5577357" y="2430589"/>
            <a:ext cx="783664" cy="866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734" y="1555563"/>
            <a:ext cx="1151467" cy="884439"/>
          </a:xfrm>
          <a:prstGeom prst="rect">
            <a:avLst/>
          </a:prstGeom>
          <a:noFill/>
        </p:spPr>
      </p:pic>
      <p:pic>
        <p:nvPicPr>
          <p:cNvPr id="44" name="图片 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135" y="2763520"/>
            <a:ext cx="1080081" cy="918280"/>
          </a:xfrm>
          <a:prstGeom prst="rect">
            <a:avLst/>
          </a:prstGeom>
          <a:noFill/>
        </p:spPr>
      </p:pic>
      <p:pic>
        <p:nvPicPr>
          <p:cNvPr id="46" name="图片 4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7132" y="4101361"/>
            <a:ext cx="1134534" cy="1046372"/>
          </a:xfrm>
          <a:prstGeom prst="rect">
            <a:avLst/>
          </a:prstGeom>
          <a:noFill/>
        </p:spPr>
      </p:pic>
      <p:pic>
        <p:nvPicPr>
          <p:cNvPr id="47" name="图片 4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135" y="5554133"/>
            <a:ext cx="1189271" cy="108373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476672"/>
            <a:ext cx="6172200" cy="1143000"/>
          </a:xfrm>
        </p:spPr>
        <p:txBody>
          <a:bodyPr>
            <a:normAutofit fontScale="90000"/>
          </a:bodyPr>
          <a:lstStyle/>
          <a:p>
            <a:r>
              <a:rPr lang="en-US" altLang="zh-CN" b="1" dirty="0"/>
              <a:t>2. MSO2000A&amp;DS2000A</a:t>
            </a:r>
            <a:r>
              <a:rPr lang="zh-CN" altLang="en-US" b="1" dirty="0"/>
              <a:t>（示波器）</a:t>
            </a:r>
          </a:p>
        </p:txBody>
      </p:sp>
      <p:sp>
        <p:nvSpPr>
          <p:cNvPr id="3" name="内容占位符 2"/>
          <p:cNvSpPr>
            <a:spLocks noGrp="1"/>
          </p:cNvSpPr>
          <p:nvPr>
            <p:ph idx="1"/>
          </p:nvPr>
        </p:nvSpPr>
        <p:spPr>
          <a:xfrm>
            <a:off x="1485900" y="1600201"/>
            <a:ext cx="6172200" cy="614354"/>
          </a:xfrm>
        </p:spPr>
        <p:txBody>
          <a:bodyPr/>
          <a:lstStyle/>
          <a:p>
            <a:r>
              <a:rPr lang="zh-CN" altLang="en-US" dirty="0"/>
              <a:t>前面板</a:t>
            </a:r>
          </a:p>
        </p:txBody>
      </p:sp>
      <p:pic>
        <p:nvPicPr>
          <p:cNvPr id="1026" name="Picture 2"/>
          <p:cNvPicPr>
            <a:picLocks noChangeAspect="1" noChangeArrowheads="1"/>
          </p:cNvPicPr>
          <p:nvPr/>
        </p:nvPicPr>
        <p:blipFill>
          <a:blip r:embed="rId2" cstate="print"/>
          <a:srcRect/>
          <a:stretch>
            <a:fillRect/>
          </a:stretch>
        </p:blipFill>
        <p:spPr bwMode="auto">
          <a:xfrm>
            <a:off x="1946654" y="2214554"/>
            <a:ext cx="5557854" cy="4357122"/>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fld id="{0C913308-F349-4B6D-A68A-DD1791B4A57B}" type="slidenum">
              <a:rPr lang="zh-CN" altLang="en-US" smtClean="0"/>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96642" y="1176340"/>
            <a:ext cx="5750719" cy="4505325"/>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fld id="{0C913308-F349-4B6D-A68A-DD1791B4A57B}" type="slidenum">
              <a:rPr lang="zh-CN" altLang="en-US" smtClean="0"/>
              <a:pPr/>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3EB8338-1C46-4381-9C79-77A6EBAA5850}"/>
              </a:ext>
            </a:extLst>
          </p:cNvPr>
          <p:cNvGraphicFramePr>
            <a:graphicFrameLocks noGrp="1"/>
          </p:cNvGraphicFramePr>
          <p:nvPr/>
        </p:nvGraphicFramePr>
        <p:xfrm>
          <a:off x="1919288" y="3971925"/>
          <a:ext cx="4932362" cy="2695578"/>
        </p:xfrm>
        <a:graphic>
          <a:graphicData uri="http://schemas.openxmlformats.org/drawingml/2006/table">
            <a:tbl>
              <a:tblPr/>
              <a:tblGrid>
                <a:gridCol w="420687">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tblGrid>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just"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编号 </a:t>
                      </a:r>
                      <a:endParaRPr kumimoji="0" lang="zh-CN" altLang="zh-CN" sz="1100" b="1"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说明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just"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编号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说明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09550">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测量菜单软键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13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电源键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1"/>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2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LCD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14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USB HOST </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接口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2"/>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3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逻辑分析仪控制键</a:t>
                      </a:r>
                      <a:r>
                        <a:rPr kumimoji="0" lang="en-US" altLang="zh-CN" sz="1000" b="0" i="0" u="none" strike="noStrike" cap="none" normalizeH="0" baseline="30000">
                          <a:ln>
                            <a:noFill/>
                          </a:ln>
                          <a:solidFill>
                            <a:srgbClr val="000000"/>
                          </a:solidFill>
                          <a:effectLst/>
                          <a:latin typeface="Constantia" panose="02030602050306030303" pitchFamily="18" charset="0"/>
                          <a:ea typeface="宋体" panose="02010600030101010101" pitchFamily="2" charset="-122"/>
                        </a:rPr>
                        <a:t>[1]</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15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数字通道输入接口</a:t>
                      </a:r>
                      <a:r>
                        <a:rPr kumimoji="0" lang="en-US" altLang="zh-CN" sz="1000" b="0" i="0" u="none" strike="noStrike" cap="none" normalizeH="0" baseline="30000">
                          <a:ln>
                            <a:noFill/>
                          </a:ln>
                          <a:solidFill>
                            <a:srgbClr val="000000"/>
                          </a:solidFill>
                          <a:effectLst/>
                          <a:latin typeface="Constantia" panose="02030602050306030303" pitchFamily="18" charset="0"/>
                          <a:ea typeface="宋体" panose="02010600030101010101" pitchFamily="2" charset="-122"/>
                        </a:rPr>
                        <a:t>[1]</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3"/>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dirty="0">
                          <a:ln>
                            <a:noFill/>
                          </a:ln>
                          <a:solidFill>
                            <a:srgbClr val="FFFFFF"/>
                          </a:solidFill>
                          <a:effectLst/>
                          <a:latin typeface="Constantia" panose="02030602050306030303" pitchFamily="18" charset="0"/>
                          <a:ea typeface="宋体" panose="02010600030101010101" pitchFamily="2" charset="-122"/>
                        </a:rPr>
                        <a:t>4 </a:t>
                      </a:r>
                      <a:endParaRPr kumimoji="0" lang="zh-CN" altLang="zh-CN" sz="1100" b="1"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多功能旋钮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16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水平控制区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4"/>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5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功能菜单键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17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功能菜单软键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5"/>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6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信号源</a:t>
                      </a:r>
                      <a:r>
                        <a:rPr kumimoji="0" lang="en-US" altLang="zh-CN" sz="7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18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垂直控制区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6"/>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7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导航旋钮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19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模拟通道输入区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7"/>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8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全部清除键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20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波形录制</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回放控制键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8"/>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9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波形自动显示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21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触发控制区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9"/>
                  </a:ext>
                </a:extLst>
              </a:tr>
              <a:tr h="2063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10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运行</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停止控制键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22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外触发输入端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0"/>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11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单次触发控制键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23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探头补偿器输出端</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接地端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11"/>
                  </a:ext>
                </a:extLst>
              </a:tr>
              <a:tr h="20796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7000"/>
                        </a:lnSpc>
                        <a:spcBef>
                          <a:spcPct val="0"/>
                        </a:spcBef>
                        <a:spcAft>
                          <a:spcPct val="0"/>
                        </a:spcAft>
                        <a:buClrTx/>
                        <a:buSzTx/>
                        <a:buFontTx/>
                        <a:buNone/>
                        <a:tabLst/>
                      </a:pPr>
                      <a:r>
                        <a:rPr kumimoji="0" lang="en-US" altLang="zh-CN" sz="1000" b="1" i="0" u="none" strike="noStrike" cap="none" normalizeH="0" baseline="0">
                          <a:ln>
                            <a:noFill/>
                          </a:ln>
                          <a:solidFill>
                            <a:srgbClr val="FFFFFF"/>
                          </a:solidFill>
                          <a:effectLst/>
                          <a:latin typeface="Constantia" panose="02030602050306030303" pitchFamily="18" charset="0"/>
                          <a:ea typeface="宋体" panose="02010600030101010101" pitchFamily="2" charset="-122"/>
                        </a:rPr>
                        <a:t>12 </a:t>
                      </a:r>
                      <a:endParaRPr kumimoji="0" lang="zh-CN" altLang="zh-CN" sz="1100" b="1"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内置帮助</a:t>
                      </a: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a:t>
                      </a:r>
                      <a:r>
                        <a:rPr kumimoji="0" lang="zh-CN"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打印键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2540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25400" marR="0" lvl="0" indent="0" algn="just"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5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1588" marR="0" lvl="0" indent="0" algn="l" defTabSz="914400" rtl="0" eaLnBrk="1" fontAlgn="base" latinLnBrk="0" hangingPunct="1">
                        <a:lnSpc>
                          <a:spcPct val="107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onstantia" panose="02030602050306030303" pitchFamily="18" charset="0"/>
                          <a:ea typeface="宋体" panose="02010600030101010101" pitchFamily="2" charset="-122"/>
                        </a:rPr>
                        <a:t>—— </a:t>
                      </a:r>
                      <a:endParaRPr kumimoji="0" lang="zh-CN" altLang="zh-CN" sz="1100" b="0"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txBody>
                  <a:tcPr marL="66675" marR="46355" marT="1778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2"/>
                  </a:ext>
                </a:extLst>
              </a:tr>
            </a:tbl>
          </a:graphicData>
        </a:graphic>
      </p:graphicFrame>
      <p:pic>
        <p:nvPicPr>
          <p:cNvPr id="19530" name="图片 7"/>
          <p:cNvPicPr>
            <a:picLocks noChangeAspect="1"/>
          </p:cNvPicPr>
          <p:nvPr/>
        </p:nvPicPr>
        <p:blipFill>
          <a:blip r:embed="rId2" cstate="print"/>
          <a:srcRect/>
          <a:stretch>
            <a:fillRect/>
          </a:stretch>
        </p:blipFill>
        <p:spPr bwMode="auto">
          <a:xfrm>
            <a:off x="1835150" y="115888"/>
            <a:ext cx="4981575" cy="3848100"/>
          </a:xfrm>
          <a:prstGeom prst="rect">
            <a:avLst/>
          </a:prstGeom>
          <a:noFill/>
          <a:ln w="9525">
            <a:noFill/>
            <a:miter lim="800000"/>
            <a:headEnd/>
            <a:tailEnd/>
          </a:ln>
        </p:spPr>
      </p:pic>
      <p:sp>
        <p:nvSpPr>
          <p:cNvPr id="19531" name="矩形 1"/>
          <p:cNvSpPr>
            <a:spLocks noChangeArrowheads="1"/>
          </p:cNvSpPr>
          <p:nvPr/>
        </p:nvSpPr>
        <p:spPr bwMode="auto">
          <a:xfrm>
            <a:off x="3132138" y="44450"/>
            <a:ext cx="2557462" cy="369888"/>
          </a:xfrm>
          <a:prstGeom prst="rect">
            <a:avLst/>
          </a:prstGeom>
          <a:noFill/>
          <a:ln w="9525">
            <a:noFill/>
            <a:miter lim="800000"/>
            <a:headEnd/>
            <a:tailEnd/>
          </a:ln>
        </p:spPr>
        <p:txBody>
          <a:bodyPr wrap="none">
            <a:spAutoFit/>
          </a:bodyPr>
          <a:lstStyle/>
          <a:p>
            <a:r>
              <a:rPr lang="zh-CN" altLang="en-US" b="1"/>
              <a:t>MSO2000A&amp;DS2000A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143000"/>
          </a:xfrm>
        </p:spPr>
        <p:txBody>
          <a:bodyPr/>
          <a:lstStyle/>
          <a:p>
            <a:r>
              <a:rPr lang="zh-CN" altLang="en-US" dirty="0"/>
              <a:t>示波器在数电实验中的使用</a:t>
            </a:r>
          </a:p>
        </p:txBody>
      </p:sp>
      <p:sp>
        <p:nvSpPr>
          <p:cNvPr id="3" name="内容占位符 2"/>
          <p:cNvSpPr>
            <a:spLocks noGrp="1"/>
          </p:cNvSpPr>
          <p:nvPr>
            <p:ph idx="1"/>
          </p:nvPr>
        </p:nvSpPr>
        <p:spPr>
          <a:xfrm>
            <a:off x="628650" y="1556792"/>
            <a:ext cx="7886700" cy="1109486"/>
          </a:xfrm>
        </p:spPr>
        <p:txBody>
          <a:bodyPr>
            <a:normAutofit fontScale="92500" lnSpcReduction="10000"/>
          </a:bodyPr>
          <a:lstStyle/>
          <a:p>
            <a:pPr marL="0" indent="0">
              <a:buNone/>
            </a:pPr>
            <a:r>
              <a:rPr lang="en-US" altLang="zh-CN" dirty="0"/>
              <a:t>MSO2000</a:t>
            </a:r>
            <a:r>
              <a:rPr lang="zh-CN" altLang="en-US" dirty="0"/>
              <a:t>系列示波器提供了</a:t>
            </a:r>
            <a:r>
              <a:rPr lang="en-US" altLang="zh-CN" dirty="0"/>
              <a:t>16</a:t>
            </a:r>
            <a:r>
              <a:rPr lang="zh-CN" altLang="en-US" dirty="0"/>
              <a:t>条数字通道，可同时对多条数据线上的数字信号进行观察和测试。根据参考电压判定信号的</a:t>
            </a:r>
            <a:r>
              <a:rPr lang="en-US" altLang="zh-CN" dirty="0"/>
              <a:t>HIGH/LOW</a:t>
            </a:r>
            <a:r>
              <a:rPr lang="zh-CN" altLang="en-US" dirty="0"/>
              <a:t>，从而形成数字波形。     </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80" y="3145752"/>
            <a:ext cx="1280791" cy="304620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636" y="2743202"/>
            <a:ext cx="4734698" cy="4007554"/>
          </a:xfrm>
          <a:prstGeom prst="rect">
            <a:avLst/>
          </a:prstGeom>
        </p:spPr>
      </p:pic>
      <p:sp>
        <p:nvSpPr>
          <p:cNvPr id="7" name="TextBox 6"/>
          <p:cNvSpPr txBox="1"/>
          <p:nvPr/>
        </p:nvSpPr>
        <p:spPr>
          <a:xfrm>
            <a:off x="7171267" y="3145751"/>
            <a:ext cx="1405467" cy="1200329"/>
          </a:xfrm>
          <a:prstGeom prst="rect">
            <a:avLst/>
          </a:prstGeom>
          <a:noFill/>
        </p:spPr>
        <p:txBody>
          <a:bodyPr wrap="square" rtlCol="0">
            <a:spAutoFit/>
          </a:bodyPr>
          <a:lstStyle/>
          <a:p>
            <a:r>
              <a:rPr lang="zh-CN" altLang="en-US" dirty="0">
                <a:solidFill>
                  <a:srgbClr val="FF0000"/>
                </a:solidFill>
              </a:rPr>
              <a:t>注意：测量数据线的颜色和编号对应关系</a:t>
            </a:r>
          </a:p>
        </p:txBody>
      </p:sp>
      <p:sp>
        <p:nvSpPr>
          <p:cNvPr id="8" name="圆角矩形 7"/>
          <p:cNvSpPr/>
          <p:nvPr/>
        </p:nvSpPr>
        <p:spPr>
          <a:xfrm>
            <a:off x="3310468" y="5373512"/>
            <a:ext cx="220133" cy="9031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7316" y="1111956"/>
            <a:ext cx="6836569" cy="5110163"/>
          </a:xfrm>
        </p:spPr>
      </p:pic>
      <p:sp>
        <p:nvSpPr>
          <p:cNvPr id="4" name="标题 3"/>
          <p:cNvSpPr>
            <a:spLocks noGrp="1"/>
          </p:cNvSpPr>
          <p:nvPr>
            <p:ph type="title"/>
          </p:nvPr>
        </p:nvSpPr>
        <p:spPr>
          <a:xfrm>
            <a:off x="628650" y="-27384"/>
            <a:ext cx="7886700" cy="694959"/>
          </a:xfrm>
        </p:spPr>
        <p:txBody>
          <a:bodyPr>
            <a:normAutofit fontScale="90000"/>
          </a:bodyPr>
          <a:lstStyle/>
          <a:p>
            <a:r>
              <a:rPr lang="zh-CN" altLang="en-US" dirty="0"/>
              <a:t>数字通道显示界面和控制菜单</a:t>
            </a:r>
          </a:p>
        </p:txBody>
      </p:sp>
      <p:sp>
        <p:nvSpPr>
          <p:cNvPr id="6" name="圆角矩形 5"/>
          <p:cNvSpPr/>
          <p:nvPr/>
        </p:nvSpPr>
        <p:spPr>
          <a:xfrm>
            <a:off x="1236133" y="2370667"/>
            <a:ext cx="254000" cy="308186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618067" y="2150533"/>
            <a:ext cx="618067" cy="2201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257800" y="2246489"/>
            <a:ext cx="948267" cy="33640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flipV="1">
            <a:off x="6206068" y="3352800"/>
            <a:ext cx="1862666" cy="2257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 y="1603022"/>
            <a:ext cx="677333" cy="2585323"/>
          </a:xfrm>
          <a:prstGeom prst="rect">
            <a:avLst/>
          </a:prstGeom>
          <a:noFill/>
        </p:spPr>
        <p:txBody>
          <a:bodyPr wrap="square" rtlCol="0">
            <a:spAutoFit/>
          </a:bodyPr>
          <a:lstStyle/>
          <a:p>
            <a:r>
              <a:rPr lang="en-US" altLang="zh-CN" dirty="0">
                <a:solidFill>
                  <a:srgbClr val="FF0000"/>
                </a:solidFill>
              </a:rPr>
              <a:t>16</a:t>
            </a:r>
            <a:r>
              <a:rPr lang="zh-CN" altLang="en-US" dirty="0">
                <a:solidFill>
                  <a:srgbClr val="FF0000"/>
                </a:solidFill>
              </a:rPr>
              <a:t>条数字通道，编号与相应颜色数据线对应</a:t>
            </a:r>
          </a:p>
        </p:txBody>
      </p:sp>
      <p:sp>
        <p:nvSpPr>
          <p:cNvPr id="15" name="TextBox 14"/>
          <p:cNvSpPr txBox="1"/>
          <p:nvPr/>
        </p:nvSpPr>
        <p:spPr>
          <a:xfrm>
            <a:off x="7975600" y="3352800"/>
            <a:ext cx="982133" cy="1200329"/>
          </a:xfrm>
          <a:prstGeom prst="rect">
            <a:avLst/>
          </a:prstGeom>
          <a:noFill/>
        </p:spPr>
        <p:txBody>
          <a:bodyPr wrap="square" rtlCol="0">
            <a:spAutoFit/>
          </a:bodyPr>
          <a:lstStyle/>
          <a:p>
            <a:r>
              <a:rPr lang="zh-CN" altLang="en-US" dirty="0">
                <a:solidFill>
                  <a:srgbClr val="FF0000"/>
                </a:solidFill>
              </a:rPr>
              <a:t>逻辑分析通道控制菜单</a:t>
            </a:r>
          </a:p>
        </p:txBody>
      </p:sp>
      <p:cxnSp>
        <p:nvCxnSpPr>
          <p:cNvPr id="19" name="直接箭头连接符 18"/>
          <p:cNvCxnSpPr/>
          <p:nvPr/>
        </p:nvCxnSpPr>
        <p:spPr>
          <a:xfrm flipH="1">
            <a:off x="7526867" y="1907822"/>
            <a:ext cx="54186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68732" y="1314634"/>
            <a:ext cx="1202267" cy="1754326"/>
          </a:xfrm>
          <a:prstGeom prst="rect">
            <a:avLst/>
          </a:prstGeom>
          <a:noFill/>
        </p:spPr>
        <p:txBody>
          <a:bodyPr wrap="square" rtlCol="0">
            <a:spAutoFit/>
          </a:bodyPr>
          <a:lstStyle/>
          <a:p>
            <a:r>
              <a:rPr lang="zh-CN" altLang="en-US" dirty="0">
                <a:solidFill>
                  <a:srgbClr val="FF0000"/>
                </a:solidFill>
              </a:rPr>
              <a:t>多功能旋钮，可旋转选择菜单子项，按下确认选项</a:t>
            </a:r>
          </a:p>
        </p:txBody>
      </p:sp>
      <p:cxnSp>
        <p:nvCxnSpPr>
          <p:cNvPr id="25" name="直接箭头连接符 24"/>
          <p:cNvCxnSpPr/>
          <p:nvPr/>
        </p:nvCxnSpPr>
        <p:spPr>
          <a:xfrm flipH="1">
            <a:off x="4461933" y="711201"/>
            <a:ext cx="1515535" cy="17689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868144" y="417438"/>
            <a:ext cx="3528392" cy="923330"/>
          </a:xfrm>
          <a:prstGeom prst="rect">
            <a:avLst/>
          </a:prstGeom>
          <a:noFill/>
        </p:spPr>
        <p:txBody>
          <a:bodyPr wrap="square" rtlCol="0">
            <a:spAutoFit/>
          </a:bodyPr>
          <a:lstStyle/>
          <a:p>
            <a:r>
              <a:rPr lang="zh-CN" altLang="en-US" dirty="0">
                <a:solidFill>
                  <a:srgbClr val="FF0000"/>
                </a:solidFill>
              </a:rPr>
              <a:t>数字通道波形显示，红色表示当前选择的通道，已选择的通道可使用多功能旋钮上下移动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188884" cy="4351338"/>
          </a:xfrm>
        </p:spPr>
        <p:txBody>
          <a:bodyPr>
            <a:normAutofit/>
          </a:bodyPr>
          <a:lstStyle/>
          <a:p>
            <a:pPr marL="0" indent="0">
              <a:buNone/>
            </a:pPr>
            <a:r>
              <a:rPr lang="en-US" altLang="zh-CN" dirty="0"/>
              <a:t>1</a:t>
            </a:r>
            <a:r>
              <a:rPr lang="zh-CN" altLang="en-US" dirty="0"/>
              <a:t>、参考电平的设置</a:t>
            </a:r>
            <a:endParaRPr lang="en-US" altLang="zh-CN" dirty="0"/>
          </a:p>
          <a:p>
            <a:pPr marL="0" indent="0">
              <a:buNone/>
            </a:pPr>
            <a:r>
              <a:rPr lang="zh-CN" altLang="en-US" dirty="0"/>
              <a:t>选择</a:t>
            </a:r>
            <a:r>
              <a:rPr lang="en-US" altLang="zh-CN" dirty="0"/>
              <a:t>LA</a:t>
            </a:r>
            <a:r>
              <a:rPr lang="zh-CN" altLang="en-US" dirty="0"/>
              <a:t>菜单的“阈值”，选择门限类型为</a:t>
            </a:r>
            <a:r>
              <a:rPr lang="en-US" altLang="zh-CN" dirty="0"/>
              <a:t>TTL</a:t>
            </a:r>
            <a:r>
              <a:rPr lang="zh-CN" altLang="en-US" dirty="0"/>
              <a:t>，并应用于</a:t>
            </a:r>
            <a:r>
              <a:rPr lang="en-US" altLang="zh-CN" dirty="0"/>
              <a:t>D7-D0</a:t>
            </a:r>
            <a:r>
              <a:rPr lang="zh-CN" altLang="en-US" dirty="0"/>
              <a:t>和</a:t>
            </a:r>
            <a:r>
              <a:rPr lang="en-US" altLang="zh-CN" dirty="0"/>
              <a:t>D15-D8</a:t>
            </a:r>
            <a:r>
              <a:rPr lang="zh-CN" altLang="en-US" dirty="0"/>
              <a:t>通道。</a:t>
            </a:r>
            <a:endParaRPr lang="en-US" altLang="zh-CN" dirty="0"/>
          </a:p>
          <a:p>
            <a:pPr marL="0" indent="0">
              <a:buNone/>
            </a:pPr>
            <a:r>
              <a:rPr lang="zh-CN" altLang="en-US" dirty="0"/>
              <a:t>当输入信号的电压大于当前设置的阈值（</a:t>
            </a:r>
            <a:r>
              <a:rPr lang="en-US" altLang="zh-CN" dirty="0"/>
              <a:t>3.5V</a:t>
            </a:r>
            <a:r>
              <a:rPr lang="zh-CN" altLang="en-US" dirty="0"/>
              <a:t>左右）时，判定为逻辑</a:t>
            </a:r>
            <a:r>
              <a:rPr lang="en-US" altLang="zh-CN" dirty="0"/>
              <a:t>1</a:t>
            </a:r>
            <a:r>
              <a:rPr lang="zh-CN" altLang="en-US" dirty="0"/>
              <a:t>，否则为逻辑</a:t>
            </a:r>
            <a:r>
              <a:rPr lang="en-US" altLang="zh-CN" dirty="0"/>
              <a:t>0</a:t>
            </a:r>
            <a:r>
              <a:rPr lang="zh-CN" altLang="en-US" dirty="0"/>
              <a:t>。</a:t>
            </a:r>
            <a:endParaRPr lang="en-US" altLang="zh-CN" dirty="0"/>
          </a:p>
          <a:p>
            <a:pPr marL="0" indent="0">
              <a:buNone/>
            </a:pPr>
            <a:endParaRPr lang="en-US" altLang="zh-CN"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8534" y="535383"/>
            <a:ext cx="2497666" cy="59403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900083" cy="4351338"/>
          </a:xfrm>
        </p:spPr>
        <p:txBody>
          <a:bodyPr/>
          <a:lstStyle/>
          <a:p>
            <a:pPr marL="0" indent="0">
              <a:buNone/>
            </a:pPr>
            <a:r>
              <a:rPr lang="en-US" altLang="zh-CN" dirty="0"/>
              <a:t>2</a:t>
            </a:r>
            <a:r>
              <a:rPr lang="zh-CN" altLang="en-US" dirty="0"/>
              <a:t>、选择通道</a:t>
            </a:r>
            <a:endParaRPr lang="en-US" altLang="zh-CN" dirty="0"/>
          </a:p>
          <a:p>
            <a:pPr marL="0" indent="0">
              <a:buNone/>
            </a:pPr>
            <a:r>
              <a:rPr lang="zh-CN" altLang="en-US" dirty="0"/>
              <a:t>选择</a:t>
            </a:r>
            <a:r>
              <a:rPr lang="en-US" altLang="zh-CN" dirty="0"/>
              <a:t>LA</a:t>
            </a:r>
            <a:r>
              <a:rPr lang="zh-CN" altLang="en-US" dirty="0"/>
              <a:t>菜单的“通道</a:t>
            </a:r>
            <a:r>
              <a:rPr lang="en-US" altLang="zh-CN" dirty="0"/>
              <a:t>/</a:t>
            </a:r>
            <a:r>
              <a:rPr lang="zh-CN" altLang="en-US" dirty="0"/>
              <a:t>组”，如右图所示，使用多功能旋钮选择某一通道或某一组通道。选中的通道（组）可使用多功能旋钮实现在屏幕上移或下移。</a:t>
            </a:r>
            <a:endParaRPr lang="en-US" altLang="zh-CN"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7414" y="158045"/>
            <a:ext cx="2707858" cy="64403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数电实验课参考资料共享：</a:t>
            </a:r>
            <a:endParaRPr lang="en-US" altLang="zh-CN" dirty="0"/>
          </a:p>
          <a:p>
            <a:r>
              <a:rPr lang="zh-CN" altLang="en-US" dirty="0"/>
              <a:t>链接</a:t>
            </a:r>
            <a:r>
              <a:rPr lang="en-US" altLang="zh-CN" dirty="0"/>
              <a:t>: https://pan.baidu.com/s/1U0hs10EIBdEwUa6l4VGdCw</a:t>
            </a:r>
          </a:p>
          <a:p>
            <a:pPr marL="0" indent="0">
              <a:buNone/>
            </a:pPr>
            <a:r>
              <a:rPr lang="zh-CN" altLang="en-US" dirty="0"/>
              <a:t>密码</a:t>
            </a:r>
            <a:r>
              <a:rPr lang="en-US" altLang="zh-CN"/>
              <a:t>G173</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942417" cy="4351338"/>
          </a:xfrm>
        </p:spPr>
        <p:txBody>
          <a:bodyPr>
            <a:normAutofit/>
          </a:bodyPr>
          <a:lstStyle/>
          <a:p>
            <a:pPr marL="0" indent="0">
              <a:buNone/>
            </a:pPr>
            <a:r>
              <a:rPr lang="en-US" altLang="zh-CN" dirty="0"/>
              <a:t>3</a:t>
            </a:r>
            <a:r>
              <a:rPr lang="zh-CN" altLang="en-US" dirty="0"/>
              <a:t>、打开、关闭通道</a:t>
            </a:r>
            <a:endParaRPr lang="en-US" altLang="zh-CN" dirty="0"/>
          </a:p>
          <a:p>
            <a:pPr marL="0" indent="0">
              <a:buNone/>
            </a:pPr>
            <a:r>
              <a:rPr lang="zh-CN" altLang="en-US" dirty="0"/>
              <a:t>选择</a:t>
            </a:r>
            <a:r>
              <a:rPr lang="en-US" altLang="zh-CN" dirty="0"/>
              <a:t>LA</a:t>
            </a:r>
            <a:r>
              <a:rPr lang="zh-CN" altLang="en-US" dirty="0"/>
              <a:t>菜单的“开</a:t>
            </a:r>
            <a:r>
              <a:rPr lang="en-US" altLang="zh-CN" dirty="0"/>
              <a:t>/</a:t>
            </a:r>
            <a:r>
              <a:rPr lang="zh-CN" altLang="en-US" dirty="0"/>
              <a:t>关”，使用菜单右侧软键选择</a:t>
            </a:r>
            <a:r>
              <a:rPr lang="en-US" altLang="zh-CN" dirty="0"/>
              <a:t>D7-D0</a:t>
            </a:r>
            <a:r>
              <a:rPr lang="zh-CN" altLang="en-US" dirty="0"/>
              <a:t>或</a:t>
            </a:r>
            <a:r>
              <a:rPr lang="en-US" altLang="zh-CN" dirty="0"/>
              <a:t>D15-D8</a:t>
            </a:r>
            <a:r>
              <a:rPr lang="zh-CN" altLang="en-US" dirty="0"/>
              <a:t>打开或关闭。也可如右图所示，使用多功能旋钮选中需要显示的通道波形。</a:t>
            </a:r>
            <a:endParaRPr lang="en-US" altLang="zh-CN" dirty="0"/>
          </a:p>
          <a:p>
            <a:pPr marL="0" indent="0">
              <a:buNone/>
            </a:pPr>
            <a:r>
              <a:rPr lang="zh-CN" altLang="en-US" dirty="0"/>
              <a:t>还可将若干通道自定义为组，同时打开或关闭。</a:t>
            </a:r>
            <a:endParaRPr lang="en-US" altLang="zh-CN" dirty="0"/>
          </a:p>
          <a:p>
            <a:pPr marL="0" indent="0">
              <a:buNone/>
            </a:pPr>
            <a:endParaRPr lang="en-US" altLang="zh-CN"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794" y="417688"/>
            <a:ext cx="2654011" cy="63122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常见问题调整</a:t>
            </a:r>
          </a:p>
        </p:txBody>
      </p:sp>
      <p:sp>
        <p:nvSpPr>
          <p:cNvPr id="3" name="内容占位符 2"/>
          <p:cNvSpPr>
            <a:spLocks noGrp="1"/>
          </p:cNvSpPr>
          <p:nvPr>
            <p:ph idx="1"/>
          </p:nvPr>
        </p:nvSpPr>
        <p:spPr>
          <a:xfrm>
            <a:off x="628650" y="1825625"/>
            <a:ext cx="4519083" cy="4800953"/>
          </a:xfrm>
        </p:spPr>
        <p:txBody>
          <a:bodyPr>
            <a:normAutofit fontScale="92500" lnSpcReduction="20000"/>
          </a:bodyPr>
          <a:lstStyle/>
          <a:p>
            <a:pPr marL="0" indent="0">
              <a:buNone/>
            </a:pPr>
            <a:r>
              <a:rPr lang="en-US" altLang="zh-CN" dirty="0"/>
              <a:t>4</a:t>
            </a:r>
            <a:r>
              <a:rPr lang="zh-CN" altLang="en-US" dirty="0"/>
              <a:t>、通道波形重叠晃动</a:t>
            </a:r>
            <a:endParaRPr lang="en-US" altLang="zh-CN" dirty="0"/>
          </a:p>
          <a:p>
            <a:pPr marL="0" indent="0">
              <a:buNone/>
            </a:pPr>
            <a:r>
              <a:rPr lang="zh-CN" altLang="en-US" dirty="0"/>
              <a:t>通过</a:t>
            </a:r>
            <a:r>
              <a:rPr lang="en-US" altLang="zh-CN" dirty="0"/>
              <a:t>TRIGGER</a:t>
            </a:r>
            <a:r>
              <a:rPr lang="zh-CN" altLang="en-US" dirty="0"/>
              <a:t>区域的</a:t>
            </a:r>
            <a:r>
              <a:rPr lang="en-US" altLang="zh-CN" dirty="0"/>
              <a:t>MENU</a:t>
            </a:r>
            <a:r>
              <a:rPr lang="zh-CN" altLang="en-US" dirty="0"/>
              <a:t>按钮切换到触发菜单，选择波形稳定且上升沿较少的通道作为触发信源，触发方式选择自动触发，触发边沿选择上升沿。</a:t>
            </a:r>
            <a:endParaRPr lang="en-US" altLang="zh-CN" dirty="0"/>
          </a:p>
          <a:p>
            <a:pPr marL="0" indent="0">
              <a:buNone/>
            </a:pPr>
            <a:r>
              <a:rPr lang="zh-CN" altLang="en-US" dirty="0"/>
              <a:t>然后缓慢旋转</a:t>
            </a:r>
            <a:r>
              <a:rPr lang="en-US" altLang="zh-CN" dirty="0"/>
              <a:t>TRIGGER</a:t>
            </a:r>
            <a:r>
              <a:rPr lang="zh-CN" altLang="en-US" dirty="0"/>
              <a:t>区域的</a:t>
            </a:r>
            <a:r>
              <a:rPr lang="en-US" altLang="zh-CN" dirty="0"/>
              <a:t>LEVEL</a:t>
            </a:r>
            <a:r>
              <a:rPr lang="zh-CN" altLang="en-US" dirty="0"/>
              <a:t>旋钮，即触发电平，直至波形稳定。</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2000" dirty="0">
                <a:solidFill>
                  <a:srgbClr val="FF0000"/>
                </a:solidFill>
              </a:rPr>
              <a:t>其他问题可参考</a:t>
            </a:r>
            <a:r>
              <a:rPr lang="en-US" altLang="zh-CN" sz="2000" dirty="0" err="1">
                <a:solidFill>
                  <a:srgbClr val="FF0000"/>
                </a:solidFill>
              </a:rPr>
              <a:t>Rigol</a:t>
            </a:r>
            <a:r>
              <a:rPr lang="zh-CN" altLang="en-US" sz="2000" dirty="0">
                <a:solidFill>
                  <a:srgbClr val="FF0000"/>
                </a:solidFill>
              </a:rPr>
              <a:t>公司</a:t>
            </a:r>
            <a:r>
              <a:rPr lang="en-US" altLang="zh-CN" sz="2000" dirty="0">
                <a:solidFill>
                  <a:srgbClr val="FF0000"/>
                </a:solidFill>
              </a:rPr>
              <a:t>MSO</a:t>
            </a:r>
            <a:r>
              <a:rPr lang="zh-CN" altLang="en-US" sz="2000" dirty="0">
                <a:solidFill>
                  <a:srgbClr val="FF0000"/>
                </a:solidFill>
              </a:rPr>
              <a:t>－</a:t>
            </a:r>
            <a:r>
              <a:rPr lang="en-US" altLang="zh-CN" sz="2000" dirty="0">
                <a:solidFill>
                  <a:srgbClr val="FF0000"/>
                </a:solidFill>
              </a:rPr>
              <a:t>DS2000A</a:t>
            </a:r>
            <a:r>
              <a:rPr lang="zh-CN" altLang="en-US" sz="2000">
                <a:solidFill>
                  <a:srgbClr val="FF0000"/>
                </a:solidFill>
              </a:rPr>
              <a:t>系列示波器用户手册 </a:t>
            </a:r>
            <a:r>
              <a:rPr lang="zh-CN" altLang="en-US" sz="2000" dirty="0">
                <a:solidFill>
                  <a:srgbClr val="FF0000"/>
                </a:solidFill>
              </a:rPr>
              <a:t>第</a:t>
            </a:r>
            <a:r>
              <a:rPr lang="en-US" altLang="zh-CN" sz="2000" dirty="0">
                <a:solidFill>
                  <a:srgbClr val="FF0000"/>
                </a:solidFill>
              </a:rPr>
              <a:t>7</a:t>
            </a:r>
            <a:r>
              <a:rPr lang="zh-CN" altLang="en-US" sz="2000" dirty="0">
                <a:solidFill>
                  <a:srgbClr val="FF0000"/>
                </a:solidFill>
              </a:rPr>
              <a:t>章 数字通道部分</a:t>
            </a:r>
            <a:endParaRPr lang="en-US" altLang="zh-CN" sz="2000" dirty="0">
              <a:solidFill>
                <a:srgbClr val="FF0000"/>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2770" y="293512"/>
            <a:ext cx="2662766" cy="6333066"/>
          </a:xfrm>
          <a:prstGeom prst="rect">
            <a:avLst/>
          </a:prstGeom>
        </p:spPr>
      </p:pic>
      <p:cxnSp>
        <p:nvCxnSpPr>
          <p:cNvPr id="6" name="直接箭头连接符 5"/>
          <p:cNvCxnSpPr/>
          <p:nvPr/>
        </p:nvCxnSpPr>
        <p:spPr>
          <a:xfrm>
            <a:off x="6028266" y="786009"/>
            <a:ext cx="1354667" cy="2977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39268" y="457116"/>
            <a:ext cx="1286933" cy="923330"/>
          </a:xfrm>
          <a:prstGeom prst="rect">
            <a:avLst/>
          </a:prstGeom>
          <a:noFill/>
        </p:spPr>
        <p:txBody>
          <a:bodyPr wrap="square" rtlCol="0">
            <a:spAutoFit/>
          </a:bodyPr>
          <a:lstStyle/>
          <a:p>
            <a:r>
              <a:rPr lang="zh-CN" altLang="en-US" dirty="0">
                <a:solidFill>
                  <a:srgbClr val="FF0000"/>
                </a:solidFill>
              </a:rPr>
              <a:t>当前的触发</a:t>
            </a:r>
            <a:endParaRPr lang="en-US" altLang="zh-CN" dirty="0">
              <a:solidFill>
                <a:srgbClr val="FF0000"/>
              </a:solidFill>
            </a:endParaRPr>
          </a:p>
          <a:p>
            <a:r>
              <a:rPr lang="zh-CN" altLang="en-US" dirty="0">
                <a:solidFill>
                  <a:srgbClr val="FF0000"/>
                </a:solidFill>
              </a:rPr>
              <a:t>电平值</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410869" y="285730"/>
            <a:ext cx="6172200" cy="642941"/>
          </a:xfrm>
        </p:spPr>
        <p:txBody>
          <a:bodyPr>
            <a:normAutofit/>
          </a:bodyPr>
          <a:lstStyle/>
          <a:p>
            <a:r>
              <a:rPr lang="zh-CN" altLang="en-US" dirty="0"/>
              <a:t>前面板功能简介</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1678761" y="785794"/>
            <a:ext cx="5472113" cy="37909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1625182" y="4505343"/>
            <a:ext cx="5472113" cy="12096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cstate="print"/>
          <a:srcRect/>
          <a:stretch>
            <a:fillRect/>
          </a:stretch>
        </p:blipFill>
        <p:spPr bwMode="auto">
          <a:xfrm>
            <a:off x="1678800" y="5686427"/>
            <a:ext cx="5464969" cy="117157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23</a:t>
            </a:fld>
            <a:endParaRPr lang="zh-CN" altLang="en-US"/>
          </a:p>
        </p:txBody>
      </p:sp>
      <p:pic>
        <p:nvPicPr>
          <p:cNvPr id="4098" name="Picture 2"/>
          <p:cNvPicPr>
            <a:picLocks noChangeAspect="1" noChangeArrowheads="1"/>
          </p:cNvPicPr>
          <p:nvPr/>
        </p:nvPicPr>
        <p:blipFill>
          <a:blip r:embed="rId2" cstate="print"/>
          <a:srcRect/>
          <a:stretch>
            <a:fillRect/>
          </a:stretch>
        </p:blipFill>
        <p:spPr bwMode="auto">
          <a:xfrm>
            <a:off x="1785918" y="857234"/>
            <a:ext cx="5357813" cy="45053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24</a:t>
            </a:fld>
            <a:endParaRPr lang="zh-CN" altLang="en-US"/>
          </a:p>
        </p:txBody>
      </p:sp>
      <p:pic>
        <p:nvPicPr>
          <p:cNvPr id="5122" name="Picture 2"/>
          <p:cNvPicPr>
            <a:picLocks noChangeAspect="1" noChangeArrowheads="1"/>
          </p:cNvPicPr>
          <p:nvPr/>
        </p:nvPicPr>
        <p:blipFill>
          <a:blip r:embed="rId2" cstate="print"/>
          <a:srcRect/>
          <a:stretch>
            <a:fillRect/>
          </a:stretch>
        </p:blipFill>
        <p:spPr bwMode="auto">
          <a:xfrm>
            <a:off x="1782367" y="1081090"/>
            <a:ext cx="5579269" cy="4695825"/>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25</a:t>
            </a:fld>
            <a:endParaRPr lang="zh-CN" altLang="en-US"/>
          </a:p>
        </p:txBody>
      </p:sp>
      <p:pic>
        <p:nvPicPr>
          <p:cNvPr id="6146" name="Picture 2"/>
          <p:cNvPicPr>
            <a:picLocks noChangeAspect="1" noChangeArrowheads="1"/>
          </p:cNvPicPr>
          <p:nvPr/>
        </p:nvPicPr>
        <p:blipFill>
          <a:blip r:embed="rId2" cstate="print"/>
          <a:srcRect/>
          <a:stretch>
            <a:fillRect/>
          </a:stretch>
        </p:blipFill>
        <p:spPr bwMode="auto">
          <a:xfrm>
            <a:off x="1732339" y="785794"/>
            <a:ext cx="5500688" cy="1676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1678762" y="2357406"/>
            <a:ext cx="5536406" cy="17907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cstate="print"/>
          <a:srcRect/>
          <a:stretch>
            <a:fillRect/>
          </a:stretch>
        </p:blipFill>
        <p:spPr bwMode="auto">
          <a:xfrm>
            <a:off x="1678762" y="4071920"/>
            <a:ext cx="5550694" cy="17621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a:p>
        </p:txBody>
      </p:sp>
      <p:pic>
        <p:nvPicPr>
          <p:cNvPr id="3" name="Picture 5"/>
          <p:cNvPicPr>
            <a:picLocks noChangeAspect="1" noChangeArrowheads="1"/>
          </p:cNvPicPr>
          <p:nvPr/>
        </p:nvPicPr>
        <p:blipFill>
          <a:blip r:embed="rId2" cstate="print"/>
          <a:srcRect/>
          <a:stretch>
            <a:fillRect/>
          </a:stretch>
        </p:blipFill>
        <p:spPr bwMode="auto">
          <a:xfrm>
            <a:off x="1785918" y="1928802"/>
            <a:ext cx="5557838" cy="2667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27</a:t>
            </a:fld>
            <a:endParaRPr lang="zh-CN" altLang="en-US"/>
          </a:p>
        </p:txBody>
      </p:sp>
      <p:pic>
        <p:nvPicPr>
          <p:cNvPr id="7170" name="Picture 2"/>
          <p:cNvPicPr>
            <a:picLocks noChangeAspect="1" noChangeArrowheads="1"/>
          </p:cNvPicPr>
          <p:nvPr/>
        </p:nvPicPr>
        <p:blipFill>
          <a:blip r:embed="rId2" cstate="print"/>
          <a:srcRect/>
          <a:stretch>
            <a:fillRect/>
          </a:stretch>
        </p:blipFill>
        <p:spPr bwMode="auto">
          <a:xfrm>
            <a:off x="1771650" y="1057275"/>
            <a:ext cx="5600700" cy="474345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a:p>
        </p:txBody>
      </p:sp>
      <p:pic>
        <p:nvPicPr>
          <p:cNvPr id="8194" name="Picture 2"/>
          <p:cNvPicPr>
            <a:picLocks noChangeAspect="1" noChangeArrowheads="1"/>
          </p:cNvPicPr>
          <p:nvPr/>
        </p:nvPicPr>
        <p:blipFill>
          <a:blip r:embed="rId2" cstate="print"/>
          <a:srcRect/>
          <a:stretch>
            <a:fillRect/>
          </a:stretch>
        </p:blipFill>
        <p:spPr bwMode="auto">
          <a:xfrm>
            <a:off x="1678762" y="571480"/>
            <a:ext cx="5765006" cy="31813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29</a:t>
            </a:fld>
            <a:endParaRPr lang="zh-CN" altLang="en-US"/>
          </a:p>
        </p:txBody>
      </p:sp>
      <p:pic>
        <p:nvPicPr>
          <p:cNvPr id="9218" name="Picture 2"/>
          <p:cNvPicPr>
            <a:picLocks noChangeAspect="1" noChangeArrowheads="1"/>
          </p:cNvPicPr>
          <p:nvPr/>
        </p:nvPicPr>
        <p:blipFill>
          <a:blip r:embed="rId2" cstate="print"/>
          <a:srcRect/>
          <a:stretch>
            <a:fillRect/>
          </a:stretch>
        </p:blipFill>
        <p:spPr bwMode="auto">
          <a:xfrm>
            <a:off x="1785919" y="428604"/>
            <a:ext cx="5550694"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1732341" y="3148015"/>
            <a:ext cx="5493544" cy="561975"/>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1732341" y="3717138"/>
            <a:ext cx="5550694" cy="8858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1732339" y="4610111"/>
            <a:ext cx="5529263" cy="542925"/>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cstate="print"/>
          <a:srcRect/>
          <a:stretch>
            <a:fillRect/>
          </a:stretch>
        </p:blipFill>
        <p:spPr bwMode="auto">
          <a:xfrm>
            <a:off x="1678762" y="5160184"/>
            <a:ext cx="5607844" cy="619125"/>
          </a:xfrm>
          <a:prstGeom prst="rect">
            <a:avLst/>
          </a:prstGeom>
          <a:noFill/>
          <a:ln w="9525">
            <a:noFill/>
            <a:miter lim="800000"/>
            <a:headEnd/>
            <a:tailEnd/>
          </a:ln>
          <a:effectLst/>
        </p:spPr>
      </p:pic>
      <p:pic>
        <p:nvPicPr>
          <p:cNvPr id="9223" name="Picture 7"/>
          <p:cNvPicPr>
            <a:picLocks noChangeAspect="1" noChangeArrowheads="1"/>
          </p:cNvPicPr>
          <p:nvPr/>
        </p:nvPicPr>
        <p:blipFill>
          <a:blip r:embed="rId7" cstate="print"/>
          <a:srcRect/>
          <a:stretch>
            <a:fillRect/>
          </a:stretch>
        </p:blipFill>
        <p:spPr bwMode="auto">
          <a:xfrm>
            <a:off x="1732341" y="5786456"/>
            <a:ext cx="5522119" cy="84772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dirty="0"/>
              <a:t>一、实验课概述</a:t>
            </a:r>
          </a:p>
        </p:txBody>
      </p:sp>
      <p:sp>
        <p:nvSpPr>
          <p:cNvPr id="6147" name="Rectangle 3"/>
          <p:cNvSpPr>
            <a:spLocks noGrp="1" noChangeArrowheads="1"/>
          </p:cNvSpPr>
          <p:nvPr>
            <p:ph idx="1"/>
          </p:nvPr>
        </p:nvSpPr>
        <p:spPr>
          <a:xfrm>
            <a:off x="457200" y="2285992"/>
            <a:ext cx="8229600" cy="4038608"/>
          </a:xfrm>
        </p:spPr>
        <p:txBody>
          <a:bodyPr/>
          <a:lstStyle/>
          <a:p>
            <a:pPr eaLnBrk="1" hangingPunct="1">
              <a:buFontTx/>
              <a:buNone/>
            </a:pPr>
            <a:r>
              <a:rPr lang="en-US" altLang="zh-CN" dirty="0"/>
              <a:t>          </a:t>
            </a:r>
            <a:r>
              <a:rPr lang="zh-CN" altLang="en-US" dirty="0"/>
              <a:t>通过实验可巩固和扩充学过的理论知识。更重要的是通过实验训练，使同学掌握必要的实验技能和培养科学的实验作风。</a:t>
            </a:r>
          </a:p>
          <a:p>
            <a:pPr eaLnBrk="1" hangingPunct="1">
              <a:buFontTx/>
              <a:buNone/>
            </a:pPr>
            <a:r>
              <a:rPr lang="zh-CN" altLang="en-US" dirty="0"/>
              <a:t>           本课程要求学生了解所用仪器，熟练使用仪器，具备对基本电路的分析和设计。拟定实验步骤，对电路进行必要的检测，查出故障与排除故障的能力，综合实验结果与写实验报告的能力。</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30</a:t>
            </a:fld>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1678762" y="857232"/>
            <a:ext cx="5479256" cy="21336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31</a:t>
            </a:fld>
            <a:endParaRPr lang="zh-CN" altLang="en-US"/>
          </a:p>
        </p:txBody>
      </p:sp>
      <p:pic>
        <p:nvPicPr>
          <p:cNvPr id="11266" name="Picture 2"/>
          <p:cNvPicPr>
            <a:picLocks noChangeAspect="1" noChangeArrowheads="1"/>
          </p:cNvPicPr>
          <p:nvPr/>
        </p:nvPicPr>
        <p:blipFill>
          <a:blip r:embed="rId2" cstate="print"/>
          <a:srcRect/>
          <a:stretch>
            <a:fillRect/>
          </a:stretch>
        </p:blipFill>
        <p:spPr bwMode="auto">
          <a:xfrm>
            <a:off x="1753792" y="1090615"/>
            <a:ext cx="5636419" cy="46767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32</a:t>
            </a:fld>
            <a:endParaRPr lang="zh-CN" altLang="en-US"/>
          </a:p>
        </p:txBody>
      </p:sp>
      <p:sp>
        <p:nvSpPr>
          <p:cNvPr id="3" name="TextBox 2"/>
          <p:cNvSpPr txBox="1"/>
          <p:nvPr/>
        </p:nvSpPr>
        <p:spPr>
          <a:xfrm>
            <a:off x="1518025" y="357166"/>
            <a:ext cx="3268289" cy="523220"/>
          </a:xfrm>
          <a:prstGeom prst="rect">
            <a:avLst/>
          </a:prstGeom>
          <a:noFill/>
        </p:spPr>
        <p:txBody>
          <a:bodyPr wrap="square" rtlCol="0">
            <a:spAutoFit/>
          </a:bodyPr>
          <a:lstStyle/>
          <a:p>
            <a:pPr>
              <a:buFont typeface="Arial" panose="020B0604020202020204" pitchFamily="34" charset="0"/>
              <a:buChar char="•"/>
            </a:pPr>
            <a:r>
              <a:rPr lang="zh-CN" altLang="en-US" sz="2800" b="1" dirty="0"/>
              <a:t>  用户界面</a:t>
            </a:r>
          </a:p>
        </p:txBody>
      </p:sp>
      <p:pic>
        <p:nvPicPr>
          <p:cNvPr id="12290" name="Picture 2"/>
          <p:cNvPicPr>
            <a:picLocks noChangeAspect="1" noChangeArrowheads="1"/>
          </p:cNvPicPr>
          <p:nvPr/>
        </p:nvPicPr>
        <p:blipFill>
          <a:blip r:embed="rId2" cstate="print"/>
          <a:srcRect/>
          <a:stretch>
            <a:fillRect/>
          </a:stretch>
        </p:blipFill>
        <p:spPr bwMode="auto">
          <a:xfrm>
            <a:off x="1678761" y="1071546"/>
            <a:ext cx="5439987" cy="513997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13314" name="Picture 2"/>
          <p:cNvPicPr>
            <a:picLocks noChangeAspect="1" noChangeArrowheads="1"/>
          </p:cNvPicPr>
          <p:nvPr/>
        </p:nvPicPr>
        <p:blipFill>
          <a:blip r:embed="rId2" cstate="print"/>
          <a:srcRect/>
          <a:stretch>
            <a:fillRect/>
          </a:stretch>
        </p:blipFill>
        <p:spPr bwMode="auto">
          <a:xfrm>
            <a:off x="1893075" y="500044"/>
            <a:ext cx="4471988" cy="96202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1893076" y="1643050"/>
            <a:ext cx="4421981" cy="9334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1893076" y="2643182"/>
            <a:ext cx="4307681" cy="70485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5" cstate="print"/>
          <a:srcRect/>
          <a:stretch>
            <a:fillRect/>
          </a:stretch>
        </p:blipFill>
        <p:spPr bwMode="auto">
          <a:xfrm>
            <a:off x="1893075" y="3643316"/>
            <a:ext cx="4471988" cy="1190625"/>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1893075" y="4857760"/>
            <a:ext cx="4543425" cy="762000"/>
          </a:xfrm>
          <a:prstGeom prst="rect">
            <a:avLst/>
          </a:prstGeom>
          <a:noFill/>
          <a:ln w="9525">
            <a:noFill/>
            <a:miter lim="800000"/>
            <a:headEnd/>
            <a:tailEnd/>
          </a:ln>
          <a:effectLst/>
        </p:spPr>
      </p:pic>
      <p:pic>
        <p:nvPicPr>
          <p:cNvPr id="13319" name="Picture 7"/>
          <p:cNvPicPr>
            <a:picLocks noChangeAspect="1" noChangeArrowheads="1"/>
          </p:cNvPicPr>
          <p:nvPr/>
        </p:nvPicPr>
        <p:blipFill>
          <a:blip r:embed="rId7" cstate="print"/>
          <a:srcRect/>
          <a:stretch>
            <a:fillRect/>
          </a:stretch>
        </p:blipFill>
        <p:spPr bwMode="auto">
          <a:xfrm>
            <a:off x="1893076" y="5786456"/>
            <a:ext cx="4650581" cy="42862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34</a:t>
            </a:fld>
            <a:endParaRPr lang="zh-CN" altLang="en-US"/>
          </a:p>
        </p:txBody>
      </p:sp>
      <p:pic>
        <p:nvPicPr>
          <p:cNvPr id="14338" name="Picture 2"/>
          <p:cNvPicPr>
            <a:picLocks noChangeAspect="1" noChangeArrowheads="1"/>
          </p:cNvPicPr>
          <p:nvPr/>
        </p:nvPicPr>
        <p:blipFill>
          <a:blip r:embed="rId2" cstate="print"/>
          <a:srcRect/>
          <a:stretch>
            <a:fillRect/>
          </a:stretch>
        </p:blipFill>
        <p:spPr bwMode="auto">
          <a:xfrm>
            <a:off x="1571605" y="642918"/>
            <a:ext cx="6040180" cy="471490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35</a:t>
            </a:fld>
            <a:endParaRPr lang="zh-CN" altLang="en-US"/>
          </a:p>
        </p:txBody>
      </p:sp>
      <p:pic>
        <p:nvPicPr>
          <p:cNvPr id="15362" name="Picture 2"/>
          <p:cNvPicPr>
            <a:picLocks noChangeAspect="1" noChangeArrowheads="1"/>
          </p:cNvPicPr>
          <p:nvPr/>
        </p:nvPicPr>
        <p:blipFill>
          <a:blip r:embed="rId2" cstate="print"/>
          <a:srcRect/>
          <a:stretch>
            <a:fillRect/>
          </a:stretch>
        </p:blipFill>
        <p:spPr bwMode="auto">
          <a:xfrm>
            <a:off x="1464448" y="785794"/>
            <a:ext cx="5943368" cy="5143536"/>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36</a:t>
            </a:fld>
            <a:endParaRPr lang="zh-CN" altLang="en-US"/>
          </a:p>
        </p:txBody>
      </p:sp>
      <p:pic>
        <p:nvPicPr>
          <p:cNvPr id="16386" name="Picture 2"/>
          <p:cNvPicPr>
            <a:picLocks noChangeAspect="1" noChangeArrowheads="1"/>
          </p:cNvPicPr>
          <p:nvPr/>
        </p:nvPicPr>
        <p:blipFill>
          <a:blip r:embed="rId2" cstate="print"/>
          <a:srcRect/>
          <a:stretch>
            <a:fillRect/>
          </a:stretch>
        </p:blipFill>
        <p:spPr bwMode="auto">
          <a:xfrm>
            <a:off x="1678761" y="714356"/>
            <a:ext cx="5786478" cy="561330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018620" y="6492877"/>
            <a:ext cx="1600200" cy="365125"/>
          </a:xfrm>
        </p:spPr>
        <p:txBody>
          <a:bodyPr/>
          <a:lstStyle/>
          <a:p>
            <a:fld id="{0C913308-F349-4B6D-A68A-DD1791B4A57B}" type="slidenum">
              <a:rPr lang="zh-CN" altLang="en-US" smtClean="0"/>
              <a:pPr/>
              <a:t>37</a:t>
            </a:fld>
            <a:endParaRPr lang="zh-CN" altLang="en-US"/>
          </a:p>
        </p:txBody>
      </p:sp>
      <p:pic>
        <p:nvPicPr>
          <p:cNvPr id="17410" name="Picture 2"/>
          <p:cNvPicPr>
            <a:picLocks noChangeAspect="1" noChangeArrowheads="1"/>
          </p:cNvPicPr>
          <p:nvPr/>
        </p:nvPicPr>
        <p:blipFill>
          <a:blip r:embed="rId2" cstate="print"/>
          <a:srcRect/>
          <a:stretch>
            <a:fillRect/>
          </a:stretch>
        </p:blipFill>
        <p:spPr bwMode="auto">
          <a:xfrm>
            <a:off x="1678762" y="857232"/>
            <a:ext cx="6117404" cy="4714908"/>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38</a:t>
            </a:fld>
            <a:endParaRPr lang="zh-CN" altLang="en-US"/>
          </a:p>
        </p:txBody>
      </p:sp>
      <p:pic>
        <p:nvPicPr>
          <p:cNvPr id="18434" name="Picture 2"/>
          <p:cNvPicPr>
            <a:picLocks noChangeAspect="1" noChangeArrowheads="1"/>
          </p:cNvPicPr>
          <p:nvPr/>
        </p:nvPicPr>
        <p:blipFill>
          <a:blip r:embed="rId2" cstate="print"/>
          <a:srcRect/>
          <a:stretch>
            <a:fillRect/>
          </a:stretch>
        </p:blipFill>
        <p:spPr bwMode="auto">
          <a:xfrm>
            <a:off x="1785918" y="785795"/>
            <a:ext cx="5786478" cy="519743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p:txBody>
          <a:bodyPr/>
          <a:lstStyle/>
          <a:p>
            <a:pPr eaLnBrk="1" hangingPunct="1"/>
            <a:r>
              <a:rPr lang="zh-CN" altLang="en-US"/>
              <a:t>二，万用表</a:t>
            </a:r>
          </a:p>
        </p:txBody>
      </p:sp>
      <p:sp>
        <p:nvSpPr>
          <p:cNvPr id="22531" name="Rectangle 3"/>
          <p:cNvSpPr>
            <a:spLocks noGrp="1"/>
          </p:cNvSpPr>
          <p:nvPr>
            <p:ph idx="1"/>
          </p:nvPr>
        </p:nvSpPr>
        <p:spPr/>
        <p:txBody>
          <a:bodyPr/>
          <a:lstStyle/>
          <a:p>
            <a:pPr eaLnBrk="1" hangingPunct="1"/>
            <a:r>
              <a:rPr lang="zh-CN" altLang="en-US"/>
              <a:t>可测多种电量的多量程电工测量仪表；</a:t>
            </a:r>
          </a:p>
          <a:p>
            <a:pPr eaLnBrk="1" hangingPunct="1"/>
            <a:r>
              <a:rPr lang="zh-CN" altLang="en-US"/>
              <a:t>测电阻</a:t>
            </a:r>
          </a:p>
          <a:p>
            <a:pPr eaLnBrk="1" hangingPunct="1"/>
            <a:r>
              <a:rPr lang="zh-CN" altLang="en-US"/>
              <a:t>测电流</a:t>
            </a:r>
          </a:p>
          <a:p>
            <a:pPr eaLnBrk="1" hangingPunct="1"/>
            <a:r>
              <a:rPr lang="zh-CN" altLang="en-US"/>
              <a:t>测电压</a:t>
            </a:r>
          </a:p>
          <a:p>
            <a:pPr eaLnBrk="1" hangingPunct="1"/>
            <a:r>
              <a:rPr lang="en-US" altLang="zh-CN"/>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a:t>一、实验课概述</a:t>
            </a:r>
          </a:p>
        </p:txBody>
      </p:sp>
      <p:sp>
        <p:nvSpPr>
          <p:cNvPr id="7171" name="Rectangle 3"/>
          <p:cNvSpPr>
            <a:spLocks noGrp="1" noChangeArrowheads="1"/>
          </p:cNvSpPr>
          <p:nvPr>
            <p:ph idx="1"/>
          </p:nvPr>
        </p:nvSpPr>
        <p:spPr>
          <a:xfrm>
            <a:off x="457200" y="2143116"/>
            <a:ext cx="8229600" cy="4181484"/>
          </a:xfrm>
        </p:spPr>
        <p:txBody>
          <a:bodyPr/>
          <a:lstStyle/>
          <a:p>
            <a:pPr eaLnBrk="1" hangingPunct="1">
              <a:buFontTx/>
              <a:buNone/>
            </a:pPr>
            <a:r>
              <a:rPr lang="zh-CN" altLang="en-US" dirty="0"/>
              <a:t>           要求独立完成设计、安装、调整、测试的全过程。提高知识工程应用能力。</a:t>
            </a:r>
            <a:endParaRPr lang="en-US" altLang="zh-CN" dirty="0"/>
          </a:p>
          <a:p>
            <a:pPr eaLnBrk="1" hangingPunct="1">
              <a:buFontTx/>
              <a:buNone/>
            </a:pPr>
            <a:r>
              <a:rPr lang="en-US" altLang="zh-CN" dirty="0"/>
              <a:t>            </a:t>
            </a:r>
            <a:r>
              <a:rPr lang="zh-CN" altLang="en-US" dirty="0"/>
              <a:t>实验中遇到问题先尝试自行解决，解决不了的，再请教老师或</a:t>
            </a:r>
            <a:r>
              <a:rPr lang="en-US" altLang="zh-CN" dirty="0"/>
              <a:t>TA</a:t>
            </a:r>
            <a:r>
              <a:rPr lang="zh-CN" altLang="en-US" dirty="0"/>
              <a:t>。</a:t>
            </a:r>
            <a:endParaRPr lang="en-US" altLang="zh-CN" dirty="0"/>
          </a:p>
          <a:p>
            <a:pPr eaLnBrk="1" hangingPunct="1">
              <a:buFontTx/>
              <a:buNone/>
            </a:pPr>
            <a:r>
              <a:rPr lang="en-US" altLang="zh-CN" dirty="0"/>
              <a:t>             </a:t>
            </a:r>
            <a:r>
              <a:rPr lang="zh-CN" altLang="en-US" dirty="0"/>
              <a:t>每次实验的过程分为：预习</a:t>
            </a:r>
            <a:r>
              <a:rPr lang="en-US" altLang="zh-CN" dirty="0"/>
              <a:t>+</a:t>
            </a:r>
            <a:r>
              <a:rPr lang="zh-CN" altLang="en-US" dirty="0"/>
              <a:t>课上实验</a:t>
            </a:r>
            <a:r>
              <a:rPr lang="en-US" altLang="zh-CN" dirty="0"/>
              <a:t>+</a:t>
            </a:r>
            <a:r>
              <a:rPr lang="zh-CN" altLang="en-US" dirty="0"/>
              <a:t>课后总结</a:t>
            </a:r>
            <a:endParaRPr lang="en-US" altLang="zh-CN" dirty="0"/>
          </a:p>
          <a:p>
            <a:pPr eaLnBrk="1" hangingPunct="1">
              <a:buFontTx/>
              <a:buNone/>
            </a:pPr>
            <a:r>
              <a:rPr lang="en-US" altLang="zh-CN" dirty="0"/>
              <a:t>             </a:t>
            </a:r>
            <a:r>
              <a:rPr lang="zh-CN" altLang="en-US" dirty="0"/>
              <a:t>时间分配比例大致为：</a:t>
            </a:r>
            <a:r>
              <a:rPr lang="en-US" altLang="zh-CN" dirty="0">
                <a:latin typeface="+mn-ea"/>
              </a:rPr>
              <a:t>1.5:1:1.5</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80151"/>
          <p:cNvPicPr>
            <a:picLocks noChangeAspect="1" noChangeArrowheads="1"/>
          </p:cNvPicPr>
          <p:nvPr/>
        </p:nvPicPr>
        <p:blipFill>
          <a:blip r:embed="rId2" cstate="print"/>
          <a:srcRect/>
          <a:stretch>
            <a:fillRect/>
          </a:stretch>
        </p:blipFill>
        <p:spPr bwMode="auto">
          <a:xfrm>
            <a:off x="611188" y="549275"/>
            <a:ext cx="7696200" cy="475138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1"/>
          <p:cNvPicPr>
            <a:picLocks noChangeAspect="1"/>
          </p:cNvPicPr>
          <p:nvPr/>
        </p:nvPicPr>
        <p:blipFill>
          <a:blip r:embed="rId2" cstate="print"/>
          <a:srcRect/>
          <a:stretch>
            <a:fillRect/>
          </a:stretch>
        </p:blipFill>
        <p:spPr bwMode="auto">
          <a:xfrm>
            <a:off x="1403350" y="1341438"/>
            <a:ext cx="6308725" cy="4706937"/>
          </a:xfrm>
          <a:prstGeom prst="rect">
            <a:avLst/>
          </a:prstGeom>
          <a:noFill/>
          <a:ln w="9525">
            <a:noFill/>
            <a:miter lim="800000"/>
            <a:headEnd/>
            <a:tailEnd/>
          </a:ln>
        </p:spPr>
      </p:pic>
      <p:sp>
        <p:nvSpPr>
          <p:cNvPr id="28675" name="文本框 1"/>
          <p:cNvSpPr txBox="1">
            <a:spLocks noChangeArrowheads="1"/>
          </p:cNvSpPr>
          <p:nvPr/>
        </p:nvSpPr>
        <p:spPr bwMode="auto">
          <a:xfrm>
            <a:off x="1476375" y="404813"/>
            <a:ext cx="5543550" cy="522287"/>
          </a:xfrm>
          <a:prstGeom prst="rect">
            <a:avLst/>
          </a:prstGeom>
          <a:noFill/>
          <a:ln w="9525">
            <a:noFill/>
            <a:miter lim="800000"/>
            <a:headEnd/>
            <a:tailEnd/>
          </a:ln>
        </p:spPr>
        <p:txBody>
          <a:bodyPr>
            <a:spAutoFit/>
          </a:bodyPr>
          <a:lstStyle/>
          <a:p>
            <a:pPr algn="ctr"/>
            <a:r>
              <a:rPr lang="zh-CN" altLang="en-US" sz="2800" b="1"/>
              <a:t>直流电压测量</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p:cNvPicPr>
            <a:picLocks noChangeAspect="1"/>
          </p:cNvPicPr>
          <p:nvPr/>
        </p:nvPicPr>
        <p:blipFill>
          <a:blip r:embed="rId2" cstate="print"/>
          <a:srcRect/>
          <a:stretch>
            <a:fillRect/>
          </a:stretch>
        </p:blipFill>
        <p:spPr bwMode="auto">
          <a:xfrm>
            <a:off x="1042988" y="1628775"/>
            <a:ext cx="6888162" cy="5040313"/>
          </a:xfrm>
          <a:prstGeom prst="rect">
            <a:avLst/>
          </a:prstGeom>
          <a:noFill/>
          <a:ln w="9525">
            <a:noFill/>
            <a:miter lim="800000"/>
            <a:headEnd/>
            <a:tailEnd/>
          </a:ln>
        </p:spPr>
      </p:pic>
      <p:sp>
        <p:nvSpPr>
          <p:cNvPr id="29699" name="文本框 2"/>
          <p:cNvSpPr txBox="1">
            <a:spLocks noChangeArrowheads="1"/>
          </p:cNvSpPr>
          <p:nvPr/>
        </p:nvSpPr>
        <p:spPr bwMode="auto">
          <a:xfrm>
            <a:off x="1476375" y="836613"/>
            <a:ext cx="5543550" cy="523875"/>
          </a:xfrm>
          <a:prstGeom prst="rect">
            <a:avLst/>
          </a:prstGeom>
          <a:noFill/>
          <a:ln w="9525">
            <a:noFill/>
            <a:miter lim="800000"/>
            <a:headEnd/>
            <a:tailEnd/>
          </a:ln>
        </p:spPr>
        <p:txBody>
          <a:bodyPr>
            <a:spAutoFit/>
          </a:bodyPr>
          <a:lstStyle/>
          <a:p>
            <a:pPr algn="ctr"/>
            <a:r>
              <a:rPr lang="zh-CN" altLang="en-US" sz="2800" b="1"/>
              <a:t>直流电流测量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p:cNvPicPr>
          <p:nvPr/>
        </p:nvPicPr>
        <p:blipFill>
          <a:blip r:embed="rId2" cstate="print"/>
          <a:srcRect/>
          <a:stretch>
            <a:fillRect/>
          </a:stretch>
        </p:blipFill>
        <p:spPr bwMode="auto">
          <a:xfrm>
            <a:off x="1331913" y="1773238"/>
            <a:ext cx="6935787" cy="4818062"/>
          </a:xfrm>
          <a:prstGeom prst="rect">
            <a:avLst/>
          </a:prstGeom>
          <a:noFill/>
          <a:ln w="9525">
            <a:noFill/>
            <a:miter lim="800000"/>
            <a:headEnd/>
            <a:tailEnd/>
          </a:ln>
        </p:spPr>
      </p:pic>
      <p:sp>
        <p:nvSpPr>
          <p:cNvPr id="30723" name="文本框 3"/>
          <p:cNvSpPr txBox="1">
            <a:spLocks noChangeArrowheads="1"/>
          </p:cNvSpPr>
          <p:nvPr/>
        </p:nvSpPr>
        <p:spPr bwMode="auto">
          <a:xfrm>
            <a:off x="1533525" y="1052513"/>
            <a:ext cx="5545138" cy="523875"/>
          </a:xfrm>
          <a:prstGeom prst="rect">
            <a:avLst/>
          </a:prstGeom>
          <a:noFill/>
          <a:ln w="9525">
            <a:noFill/>
            <a:miter lim="800000"/>
            <a:headEnd/>
            <a:tailEnd/>
          </a:ln>
        </p:spPr>
        <p:txBody>
          <a:bodyPr>
            <a:spAutoFit/>
          </a:bodyPr>
          <a:lstStyle/>
          <a:p>
            <a:pPr algn="ctr"/>
            <a:r>
              <a:rPr lang="zh-CN" altLang="en-US" sz="2800" b="1"/>
              <a:t>二线电阻测量</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pPr eaLnBrk="1" hangingPunct="1"/>
            <a:r>
              <a:rPr lang="zh-CN" altLang="en-US"/>
              <a:t>三，直流稳压电源</a:t>
            </a:r>
          </a:p>
        </p:txBody>
      </p:sp>
      <p:sp>
        <p:nvSpPr>
          <p:cNvPr id="31747" name="Rectangle 3"/>
          <p:cNvSpPr>
            <a:spLocks noGrp="1"/>
          </p:cNvSpPr>
          <p:nvPr>
            <p:ph idx="1"/>
          </p:nvPr>
        </p:nvSpPr>
        <p:spPr/>
        <p:txBody>
          <a:bodyPr/>
          <a:lstStyle/>
          <a:p>
            <a:pPr eaLnBrk="1" hangingPunct="1"/>
            <a:r>
              <a:rPr lang="zh-CN" altLang="en-US"/>
              <a:t>是将交流电转变为稳定的、输出功率符合要求的直流电设备。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1"/>
          <p:cNvPicPr>
            <a:picLocks noChangeAspect="1"/>
          </p:cNvPicPr>
          <p:nvPr/>
        </p:nvPicPr>
        <p:blipFill>
          <a:blip r:embed="rId2" cstate="print"/>
          <a:srcRect/>
          <a:stretch>
            <a:fillRect/>
          </a:stretch>
        </p:blipFill>
        <p:spPr bwMode="auto">
          <a:xfrm>
            <a:off x="539750" y="-171450"/>
            <a:ext cx="7632700" cy="6931025"/>
          </a:xfrm>
          <a:prstGeom prst="rect">
            <a:avLst/>
          </a:prstGeom>
          <a:noFill/>
          <a:ln w="9525">
            <a:noFill/>
            <a:miter lim="800000"/>
            <a:headEnd/>
            <a:tailEnd/>
          </a:ln>
        </p:spPr>
      </p:pic>
      <p:sp>
        <p:nvSpPr>
          <p:cNvPr id="36867" name="文本框 2"/>
          <p:cNvSpPr txBox="1">
            <a:spLocks noChangeArrowheads="1"/>
          </p:cNvSpPr>
          <p:nvPr/>
        </p:nvSpPr>
        <p:spPr bwMode="auto">
          <a:xfrm>
            <a:off x="1931988" y="6300788"/>
            <a:ext cx="6316662" cy="368300"/>
          </a:xfrm>
          <a:prstGeom prst="rect">
            <a:avLst/>
          </a:prstGeom>
          <a:noFill/>
          <a:ln w="9525">
            <a:noFill/>
            <a:miter lim="800000"/>
            <a:headEnd/>
            <a:tailEnd/>
          </a:ln>
        </p:spPr>
        <p:txBody>
          <a:bodyPr>
            <a:spAutoFit/>
          </a:bodyPr>
          <a:lstStyle/>
          <a:p>
            <a:pPr eaLnBrk="1" hangingPunct="1"/>
            <a:r>
              <a:rPr lang="zh-CN" altLang="en-US"/>
              <a:t>设置</a:t>
            </a:r>
            <a:r>
              <a:rPr lang="en-US" altLang="zh-CN"/>
              <a:t>CH1</a:t>
            </a:r>
            <a:r>
              <a:rPr lang="zh-CN" altLang="en-US"/>
              <a:t>输出电压为</a:t>
            </a:r>
            <a:r>
              <a:rPr lang="en-US" altLang="zh-CN"/>
              <a:t>5.6V</a:t>
            </a:r>
            <a:r>
              <a:rPr lang="zh-CN" altLang="en-US"/>
              <a:t>；输出电流为</a:t>
            </a:r>
            <a:r>
              <a:rPr lang="en-US" altLang="zh-CN"/>
              <a:t>500mA</a:t>
            </a:r>
            <a:r>
              <a:rPr lang="zh-CN" altLang="en-US"/>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a:lstStyle/>
          <a:p>
            <a:pPr eaLnBrk="1" hangingPunct="1"/>
            <a:r>
              <a:rPr lang="zh-CN" altLang="en-US"/>
              <a:t>函数信号发生器使用方法</a:t>
            </a:r>
          </a:p>
        </p:txBody>
      </p:sp>
      <p:sp>
        <p:nvSpPr>
          <p:cNvPr id="39939" name="Rectangle 3"/>
          <p:cNvSpPr>
            <a:spLocks noGrp="1"/>
          </p:cNvSpPr>
          <p:nvPr>
            <p:ph idx="1"/>
          </p:nvPr>
        </p:nvSpPr>
        <p:spPr>
          <a:xfrm>
            <a:off x="611188" y="1700213"/>
            <a:ext cx="7772400" cy="4114800"/>
          </a:xfrm>
        </p:spPr>
        <p:txBody>
          <a:bodyPr/>
          <a:lstStyle/>
          <a:p>
            <a:pPr eaLnBrk="1" hangingPunct="1"/>
            <a:r>
              <a:rPr lang="zh-CN" altLang="en-US"/>
              <a:t>打开电源</a:t>
            </a:r>
          </a:p>
          <a:p>
            <a:pPr eaLnBrk="1" hangingPunct="1"/>
            <a:r>
              <a:rPr lang="zh-CN" altLang="en-US"/>
              <a:t>选择所需产生的信号波形</a:t>
            </a:r>
          </a:p>
          <a:p>
            <a:pPr eaLnBrk="1" hangingPunct="1"/>
            <a:r>
              <a:rPr lang="zh-CN" altLang="en-US"/>
              <a:t>选择所需信号的频率</a:t>
            </a:r>
          </a:p>
          <a:p>
            <a:pPr eaLnBrk="1" hangingPunct="1"/>
            <a:r>
              <a:rPr lang="zh-CN" altLang="en-US"/>
              <a:t>视需要调节输出幅度或信号直流分量</a:t>
            </a:r>
          </a:p>
          <a:p>
            <a:pPr eaLnBrk="1" hangingPunct="1"/>
            <a:r>
              <a:rPr lang="zh-CN" altLang="en-US"/>
              <a:t>视需要调节占空比</a:t>
            </a:r>
          </a:p>
          <a:p>
            <a:pPr eaLnBrk="1" hangingPunct="1"/>
            <a:r>
              <a:rPr lang="en-US" altLang="zh-CN"/>
              <a:t>TTL</a:t>
            </a:r>
            <a:r>
              <a:rPr lang="zh-CN" altLang="en-US"/>
              <a:t>输出：输出</a:t>
            </a:r>
            <a:r>
              <a:rPr lang="en-US" altLang="zh-CN"/>
              <a:t>TTL</a:t>
            </a:r>
            <a:r>
              <a:rPr lang="zh-CN" altLang="en-US"/>
              <a:t>方波或脉冲波，信号高低电平固定，分别为</a:t>
            </a:r>
            <a:r>
              <a:rPr lang="en-US" altLang="zh-CN"/>
              <a:t>5V</a:t>
            </a:r>
            <a:r>
              <a:rPr lang="zh-CN" altLang="en-US"/>
              <a:t>和</a:t>
            </a:r>
            <a:r>
              <a:rPr lang="en-US" altLang="zh-CN"/>
              <a:t>0V</a:t>
            </a:r>
          </a:p>
          <a:p>
            <a:pPr eaLnBrk="1" hangingPunct="1">
              <a:buFontTx/>
              <a:buNone/>
            </a:pPr>
            <a:endParaRPr lang="en-US" altLang="zh-CN"/>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8295"/>
          <p:cNvGrpSpPr>
            <a:grpSpLocks/>
          </p:cNvGrpSpPr>
          <p:nvPr/>
        </p:nvGrpSpPr>
        <p:grpSpPr bwMode="auto">
          <a:xfrm>
            <a:off x="142875" y="476250"/>
            <a:ext cx="8893175" cy="5616575"/>
            <a:chOff x="0" y="0"/>
            <a:chExt cx="4773587" cy="3049433"/>
          </a:xfrm>
        </p:grpSpPr>
        <p:pic>
          <p:nvPicPr>
            <p:cNvPr id="40963" name="Picture 868"/>
            <p:cNvPicPr>
              <a:picLocks noChangeAspect="1" noChangeArrowheads="1"/>
            </p:cNvPicPr>
            <p:nvPr/>
          </p:nvPicPr>
          <p:blipFill>
            <a:blip r:embed="rId2" cstate="print"/>
            <a:srcRect/>
            <a:stretch>
              <a:fillRect/>
            </a:stretch>
          </p:blipFill>
          <p:spPr bwMode="auto">
            <a:xfrm flipV="1">
              <a:off x="75112" y="287172"/>
              <a:ext cx="4596486" cy="2360397"/>
            </a:xfrm>
            <a:prstGeom prst="rect">
              <a:avLst/>
            </a:prstGeom>
            <a:noFill/>
            <a:ln w="9525">
              <a:noFill/>
              <a:miter lim="800000"/>
              <a:headEnd/>
              <a:tailEnd/>
            </a:ln>
          </p:spPr>
        </p:pic>
        <p:sp>
          <p:nvSpPr>
            <p:cNvPr id="4" name="Shape 870">
              <a:extLst>
                <a:ext uri="{FF2B5EF4-FFF2-40B4-BE49-F238E27FC236}">
                  <a16:creationId xmlns:a16="http://schemas.microsoft.com/office/drawing/2014/main" id="{706E6F00-5BA8-4806-BFFE-5F7C4EAFA868}"/>
                </a:ext>
              </a:extLst>
            </p:cNvPr>
            <p:cNvSpPr/>
            <p:nvPr/>
          </p:nvSpPr>
          <p:spPr>
            <a:xfrm>
              <a:off x="3716104" y="1177367"/>
              <a:ext cx="864903" cy="665394"/>
            </a:xfrm>
            <a:custGeom>
              <a:avLst/>
              <a:gdLst/>
              <a:ahLst/>
              <a:cxnLst/>
              <a:rect l="0" t="0" r="0" b="0"/>
              <a:pathLst>
                <a:path w="864356" h="666409">
                  <a:moveTo>
                    <a:pt x="740875" y="666409"/>
                  </a:moveTo>
                  <a:cubicBezTo>
                    <a:pt x="809071" y="666409"/>
                    <a:pt x="864356" y="611155"/>
                    <a:pt x="864356" y="542997"/>
                  </a:cubicBezTo>
                  <a:lnTo>
                    <a:pt x="864356" y="542997"/>
                  </a:lnTo>
                  <a:lnTo>
                    <a:pt x="864356" y="123405"/>
                  </a:lnTo>
                  <a:cubicBezTo>
                    <a:pt x="864356" y="55254"/>
                    <a:pt x="809071" y="0"/>
                    <a:pt x="740875" y="0"/>
                  </a:cubicBezTo>
                  <a:lnTo>
                    <a:pt x="123481" y="0"/>
                  </a:lnTo>
                  <a:cubicBezTo>
                    <a:pt x="55285" y="0"/>
                    <a:pt x="0" y="55254"/>
                    <a:pt x="0" y="123405"/>
                  </a:cubicBezTo>
                  <a:lnTo>
                    <a:pt x="0" y="123405"/>
                  </a:lnTo>
                  <a:lnTo>
                    <a:pt x="0" y="542997"/>
                  </a:lnTo>
                  <a:cubicBezTo>
                    <a:pt x="0" y="611155"/>
                    <a:pt x="55285" y="666409"/>
                    <a:pt x="123481" y="666409"/>
                  </a:cubicBezTo>
                  <a:lnTo>
                    <a:pt x="740875" y="666409"/>
                  </a:lnTo>
                  <a:lnTo>
                    <a:pt x="740875" y="666409"/>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5" name="Shape 871">
              <a:extLst>
                <a:ext uri="{FF2B5EF4-FFF2-40B4-BE49-F238E27FC236}">
                  <a16:creationId xmlns:a16="http://schemas.microsoft.com/office/drawing/2014/main" id="{01D87C5B-1500-42C8-B16E-9795AB783712}"/>
                </a:ext>
              </a:extLst>
            </p:cNvPr>
            <p:cNvSpPr/>
            <p:nvPr/>
          </p:nvSpPr>
          <p:spPr>
            <a:xfrm>
              <a:off x="2204440" y="1198053"/>
              <a:ext cx="380046" cy="0"/>
            </a:xfrm>
            <a:custGeom>
              <a:avLst/>
              <a:gdLst/>
              <a:ahLst/>
              <a:cxnLst/>
              <a:rect l="0" t="0" r="0" b="0"/>
              <a:pathLst>
                <a:path w="380095">
                  <a:moveTo>
                    <a:pt x="380095" y="0"/>
                  </a:moveTo>
                  <a:lnTo>
                    <a:pt x="292349" y="0"/>
                  </a:lnTo>
                  <a:lnTo>
                    <a:pt x="199754" y="0"/>
                  </a:lnTo>
                  <a:lnTo>
                    <a:pt x="102304" y="0"/>
                  </a:ln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 name="Shape 872">
              <a:extLst>
                <a:ext uri="{FF2B5EF4-FFF2-40B4-BE49-F238E27FC236}">
                  <a16:creationId xmlns:a16="http://schemas.microsoft.com/office/drawing/2014/main" id="{3B67CC5D-B81E-4FBF-8CF9-B2FD41FD9C84}"/>
                </a:ext>
              </a:extLst>
            </p:cNvPr>
            <p:cNvSpPr/>
            <p:nvPr/>
          </p:nvSpPr>
          <p:spPr>
            <a:xfrm>
              <a:off x="2575965" y="1165301"/>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 name="Shape 873">
              <a:extLst>
                <a:ext uri="{FF2B5EF4-FFF2-40B4-BE49-F238E27FC236}">
                  <a16:creationId xmlns:a16="http://schemas.microsoft.com/office/drawing/2014/main" id="{8B469444-80B8-4F3B-987D-3657DC74BB52}"/>
                </a:ext>
              </a:extLst>
            </p:cNvPr>
            <p:cNvSpPr/>
            <p:nvPr/>
          </p:nvSpPr>
          <p:spPr>
            <a:xfrm>
              <a:off x="2278574" y="1917747"/>
              <a:ext cx="404758" cy="0"/>
            </a:xfrm>
            <a:custGeom>
              <a:avLst/>
              <a:gdLst/>
              <a:ahLst/>
              <a:cxnLst/>
              <a:rect l="0" t="0" r="0" b="0"/>
              <a:pathLst>
                <a:path w="404794">
                  <a:moveTo>
                    <a:pt x="404794"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8" name="Shape 874">
              <a:extLst>
                <a:ext uri="{FF2B5EF4-FFF2-40B4-BE49-F238E27FC236}">
                  <a16:creationId xmlns:a16="http://schemas.microsoft.com/office/drawing/2014/main" id="{F3A22D58-4C11-499D-895B-BF1518DE82DF}"/>
                </a:ext>
              </a:extLst>
            </p:cNvPr>
            <p:cNvSpPr/>
            <p:nvPr/>
          </p:nvSpPr>
          <p:spPr>
            <a:xfrm>
              <a:off x="2674811" y="1885856"/>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 name="Shape 875">
              <a:extLst>
                <a:ext uri="{FF2B5EF4-FFF2-40B4-BE49-F238E27FC236}">
                  <a16:creationId xmlns:a16="http://schemas.microsoft.com/office/drawing/2014/main" id="{EBA6870E-0369-49C4-9857-BEA014FA1AE1}"/>
                </a:ext>
              </a:extLst>
            </p:cNvPr>
            <p:cNvSpPr/>
            <p:nvPr/>
          </p:nvSpPr>
          <p:spPr>
            <a:xfrm>
              <a:off x="846157" y="2312501"/>
              <a:ext cx="0" cy="370621"/>
            </a:xfrm>
            <a:custGeom>
              <a:avLst/>
              <a:gdLst/>
              <a:ahLst/>
              <a:cxnLst/>
              <a:rect l="0" t="0" r="0" b="0"/>
              <a:pathLst>
                <a:path h="370229">
                  <a:moveTo>
                    <a:pt x="0" y="0"/>
                  </a:moveTo>
                  <a:lnTo>
                    <a:pt x="0" y="92967"/>
                  </a:lnTo>
                  <a:lnTo>
                    <a:pt x="0" y="176471"/>
                  </a:lnTo>
                  <a:lnTo>
                    <a:pt x="0" y="250513"/>
                  </a:lnTo>
                  <a:lnTo>
                    <a:pt x="0" y="315099"/>
                  </a:lnTo>
                  <a:lnTo>
                    <a:pt x="0" y="37022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0" name="Shape 876">
              <a:extLst>
                <a:ext uri="{FF2B5EF4-FFF2-40B4-BE49-F238E27FC236}">
                  <a16:creationId xmlns:a16="http://schemas.microsoft.com/office/drawing/2014/main" id="{7366717A-4673-41A0-A05B-2B9347F7BAAE}"/>
                </a:ext>
              </a:extLst>
            </p:cNvPr>
            <p:cNvSpPr/>
            <p:nvPr/>
          </p:nvSpPr>
          <p:spPr>
            <a:xfrm>
              <a:off x="2611754" y="2348701"/>
              <a:ext cx="0" cy="334421"/>
            </a:xfrm>
            <a:custGeom>
              <a:avLst/>
              <a:gdLst/>
              <a:ahLst/>
              <a:cxnLst/>
              <a:rect l="0" t="0" r="0" b="0"/>
              <a:pathLst>
                <a:path h="334906">
                  <a:moveTo>
                    <a:pt x="0" y="0"/>
                  </a:moveTo>
                  <a:lnTo>
                    <a:pt x="0" y="82055"/>
                  </a:lnTo>
                  <a:lnTo>
                    <a:pt x="0" y="156573"/>
                  </a:lnTo>
                  <a:lnTo>
                    <a:pt x="0" y="223549"/>
                  </a:lnTo>
                  <a:lnTo>
                    <a:pt x="0" y="282996"/>
                  </a:lnTo>
                  <a:lnTo>
                    <a:pt x="0" y="3349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1" name="Shape 877">
              <a:extLst>
                <a:ext uri="{FF2B5EF4-FFF2-40B4-BE49-F238E27FC236}">
                  <a16:creationId xmlns:a16="http://schemas.microsoft.com/office/drawing/2014/main" id="{085E451E-66B3-4D5D-BFB9-4ADAF3F27756}"/>
                </a:ext>
              </a:extLst>
            </p:cNvPr>
            <p:cNvSpPr/>
            <p:nvPr/>
          </p:nvSpPr>
          <p:spPr>
            <a:xfrm>
              <a:off x="2579373" y="225906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2" name="Shape 878">
              <a:extLst>
                <a:ext uri="{FF2B5EF4-FFF2-40B4-BE49-F238E27FC236}">
                  <a16:creationId xmlns:a16="http://schemas.microsoft.com/office/drawing/2014/main" id="{83343306-5B8C-4AA7-9C08-6621630D44F4}"/>
                </a:ext>
              </a:extLst>
            </p:cNvPr>
            <p:cNvSpPr/>
            <p:nvPr/>
          </p:nvSpPr>
          <p:spPr>
            <a:xfrm>
              <a:off x="3130696" y="2348701"/>
              <a:ext cx="0" cy="502493"/>
            </a:xfrm>
            <a:custGeom>
              <a:avLst/>
              <a:gdLst/>
              <a:ahLst/>
              <a:cxnLst/>
              <a:rect l="0" t="0" r="0" b="0"/>
              <a:pathLst>
                <a:path h="503293">
                  <a:moveTo>
                    <a:pt x="0" y="0"/>
                  </a:moveTo>
                  <a:lnTo>
                    <a:pt x="0" y="124241"/>
                  </a:lnTo>
                  <a:lnTo>
                    <a:pt x="0" y="236695"/>
                  </a:lnTo>
                  <a:lnTo>
                    <a:pt x="0" y="337348"/>
                  </a:lnTo>
                  <a:lnTo>
                    <a:pt x="0" y="426214"/>
                  </a:lnTo>
                  <a:lnTo>
                    <a:pt x="0" y="50329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3" name="Shape 879">
              <a:extLst>
                <a:ext uri="{FF2B5EF4-FFF2-40B4-BE49-F238E27FC236}">
                  <a16:creationId xmlns:a16="http://schemas.microsoft.com/office/drawing/2014/main" id="{C88EC045-8297-4521-92DF-6F790B868F8A}"/>
                </a:ext>
              </a:extLst>
            </p:cNvPr>
            <p:cNvSpPr/>
            <p:nvPr/>
          </p:nvSpPr>
          <p:spPr>
            <a:xfrm>
              <a:off x="3098315" y="225906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4" name="Shape 880">
              <a:extLst>
                <a:ext uri="{FF2B5EF4-FFF2-40B4-BE49-F238E27FC236}">
                  <a16:creationId xmlns:a16="http://schemas.microsoft.com/office/drawing/2014/main" id="{7B5398A7-62D8-4172-88EE-5EF97CF53253}"/>
                </a:ext>
              </a:extLst>
            </p:cNvPr>
            <p:cNvSpPr/>
            <p:nvPr/>
          </p:nvSpPr>
          <p:spPr>
            <a:xfrm>
              <a:off x="3648786" y="2378006"/>
              <a:ext cx="0" cy="305116"/>
            </a:xfrm>
            <a:custGeom>
              <a:avLst/>
              <a:gdLst/>
              <a:ahLst/>
              <a:cxnLst/>
              <a:rect l="0" t="0" r="0" b="0"/>
              <a:pathLst>
                <a:path h="305839">
                  <a:moveTo>
                    <a:pt x="0" y="0"/>
                  </a:moveTo>
                  <a:lnTo>
                    <a:pt x="0" y="74780"/>
                  </a:lnTo>
                  <a:lnTo>
                    <a:pt x="0" y="142755"/>
                  </a:lnTo>
                  <a:lnTo>
                    <a:pt x="0" y="203919"/>
                  </a:lnTo>
                  <a:lnTo>
                    <a:pt x="0" y="258278"/>
                  </a:lnTo>
                  <a:lnTo>
                    <a:pt x="0" y="30583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5" name="Shape 881">
              <a:extLst>
                <a:ext uri="{FF2B5EF4-FFF2-40B4-BE49-F238E27FC236}">
                  <a16:creationId xmlns:a16="http://schemas.microsoft.com/office/drawing/2014/main" id="{18CFD03A-1ADC-4BF7-B09B-93E7546AB7DA}"/>
                </a:ext>
              </a:extLst>
            </p:cNvPr>
            <p:cNvSpPr/>
            <p:nvPr/>
          </p:nvSpPr>
          <p:spPr>
            <a:xfrm>
              <a:off x="3616405" y="2288368"/>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6" name="Shape 882">
              <a:extLst>
                <a:ext uri="{FF2B5EF4-FFF2-40B4-BE49-F238E27FC236}">
                  <a16:creationId xmlns:a16="http://schemas.microsoft.com/office/drawing/2014/main" id="{018BA8AE-9509-4644-859C-FC0B47CF3AFF}"/>
                </a:ext>
              </a:extLst>
            </p:cNvPr>
            <p:cNvSpPr/>
            <p:nvPr/>
          </p:nvSpPr>
          <p:spPr>
            <a:xfrm>
              <a:off x="4167729" y="2348701"/>
              <a:ext cx="0" cy="502493"/>
            </a:xfrm>
            <a:custGeom>
              <a:avLst/>
              <a:gdLst/>
              <a:ahLst/>
              <a:cxnLst/>
              <a:rect l="0" t="0" r="0" b="0"/>
              <a:pathLst>
                <a:path h="503293">
                  <a:moveTo>
                    <a:pt x="0" y="0"/>
                  </a:moveTo>
                  <a:lnTo>
                    <a:pt x="0" y="124241"/>
                  </a:lnTo>
                  <a:lnTo>
                    <a:pt x="0" y="236695"/>
                  </a:lnTo>
                  <a:lnTo>
                    <a:pt x="0" y="337348"/>
                  </a:lnTo>
                  <a:lnTo>
                    <a:pt x="0" y="426214"/>
                  </a:lnTo>
                  <a:lnTo>
                    <a:pt x="0" y="50329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7" name="Shape 883">
              <a:extLst>
                <a:ext uri="{FF2B5EF4-FFF2-40B4-BE49-F238E27FC236}">
                  <a16:creationId xmlns:a16="http://schemas.microsoft.com/office/drawing/2014/main" id="{DC0719FE-E840-4668-AAA8-21ABD4A30F1D}"/>
                </a:ext>
              </a:extLst>
            </p:cNvPr>
            <p:cNvSpPr/>
            <p:nvPr/>
          </p:nvSpPr>
          <p:spPr>
            <a:xfrm>
              <a:off x="4135348" y="225906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8" name="Shape 884">
              <a:extLst>
                <a:ext uri="{FF2B5EF4-FFF2-40B4-BE49-F238E27FC236}">
                  <a16:creationId xmlns:a16="http://schemas.microsoft.com/office/drawing/2014/main" id="{F03C2BCA-15E3-4435-AAF2-E0666A83F58A}"/>
                </a:ext>
              </a:extLst>
            </p:cNvPr>
            <p:cNvSpPr/>
            <p:nvPr/>
          </p:nvSpPr>
          <p:spPr>
            <a:xfrm>
              <a:off x="2771953" y="186172"/>
              <a:ext cx="0" cy="280982"/>
            </a:xfrm>
            <a:custGeom>
              <a:avLst/>
              <a:gdLst/>
              <a:ahLst/>
              <a:cxnLst/>
              <a:rect l="0" t="0" r="0" b="0"/>
              <a:pathLst>
                <a:path h="281154">
                  <a:moveTo>
                    <a:pt x="0" y="0"/>
                  </a:moveTo>
                  <a:lnTo>
                    <a:pt x="0" y="89780"/>
                  </a:lnTo>
                  <a:lnTo>
                    <a:pt x="0" y="183498"/>
                  </a:lnTo>
                  <a:lnTo>
                    <a:pt x="0" y="281154"/>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9" name="Shape 885">
              <a:extLst>
                <a:ext uri="{FF2B5EF4-FFF2-40B4-BE49-F238E27FC236}">
                  <a16:creationId xmlns:a16="http://schemas.microsoft.com/office/drawing/2014/main" id="{054C5E9E-8B85-40FE-9636-DC669158381E}"/>
                </a:ext>
              </a:extLst>
            </p:cNvPr>
            <p:cNvSpPr/>
            <p:nvPr/>
          </p:nvSpPr>
          <p:spPr>
            <a:xfrm>
              <a:off x="2739572" y="459398"/>
              <a:ext cx="64761" cy="97395"/>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0" name="Shape 887">
              <a:extLst>
                <a:ext uri="{FF2B5EF4-FFF2-40B4-BE49-F238E27FC236}">
                  <a16:creationId xmlns:a16="http://schemas.microsoft.com/office/drawing/2014/main" id="{1ABA785E-F4BB-42D9-B704-1DD6A1E2461A}"/>
                </a:ext>
              </a:extLst>
            </p:cNvPr>
            <p:cNvSpPr/>
            <p:nvPr/>
          </p:nvSpPr>
          <p:spPr>
            <a:xfrm>
              <a:off x="4082516" y="1883271"/>
              <a:ext cx="408166" cy="172382"/>
            </a:xfrm>
            <a:custGeom>
              <a:avLst/>
              <a:gdLst/>
              <a:ahLst/>
              <a:cxnLst/>
              <a:rect l="0" t="0" r="0" b="0"/>
              <a:pathLst>
                <a:path w="407479" h="172775">
                  <a:moveTo>
                    <a:pt x="321046" y="172775"/>
                  </a:moveTo>
                  <a:cubicBezTo>
                    <a:pt x="368784" y="172775"/>
                    <a:pt x="407479" y="134095"/>
                    <a:pt x="407479" y="86391"/>
                  </a:cubicBezTo>
                  <a:cubicBezTo>
                    <a:pt x="407479" y="38679"/>
                    <a:pt x="368784" y="0"/>
                    <a:pt x="321046" y="0"/>
                  </a:cubicBezTo>
                  <a:lnTo>
                    <a:pt x="86440" y="0"/>
                  </a:lnTo>
                  <a:cubicBezTo>
                    <a:pt x="38702" y="0"/>
                    <a:pt x="0" y="38679"/>
                    <a:pt x="0" y="86391"/>
                  </a:cubicBezTo>
                  <a:cubicBezTo>
                    <a:pt x="0" y="134095"/>
                    <a:pt x="38702" y="172775"/>
                    <a:pt x="86440" y="172775"/>
                  </a:cubicBezTo>
                  <a:lnTo>
                    <a:pt x="321046" y="172775"/>
                  </a:lnTo>
                  <a:lnTo>
                    <a:pt x="321046" y="172775"/>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1" name="Shape 888">
              <a:extLst>
                <a:ext uri="{FF2B5EF4-FFF2-40B4-BE49-F238E27FC236}">
                  <a16:creationId xmlns:a16="http://schemas.microsoft.com/office/drawing/2014/main" id="{7E03D568-2B60-458C-847E-CBB44DCCD79D}"/>
                </a:ext>
              </a:extLst>
            </p:cNvPr>
            <p:cNvSpPr/>
            <p:nvPr/>
          </p:nvSpPr>
          <p:spPr>
            <a:xfrm>
              <a:off x="4537549" y="1908266"/>
              <a:ext cx="0" cy="939480"/>
            </a:xfrm>
            <a:custGeom>
              <a:avLst/>
              <a:gdLst/>
              <a:ahLst/>
              <a:cxnLst/>
              <a:rect l="0" t="0" r="0" b="0"/>
              <a:pathLst>
                <a:path h="938786">
                  <a:moveTo>
                    <a:pt x="0" y="0"/>
                  </a:moveTo>
                  <a:lnTo>
                    <a:pt x="0" y="93878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2" name="Shape 889">
              <a:extLst>
                <a:ext uri="{FF2B5EF4-FFF2-40B4-BE49-F238E27FC236}">
                  <a16:creationId xmlns:a16="http://schemas.microsoft.com/office/drawing/2014/main" id="{001D952C-AFC8-4597-A682-6F90F1A4EB4F}"/>
                </a:ext>
              </a:extLst>
            </p:cNvPr>
            <p:cNvSpPr/>
            <p:nvPr/>
          </p:nvSpPr>
          <p:spPr>
            <a:xfrm>
              <a:off x="4505169" y="1819490"/>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3" name="Shape 890">
              <a:extLst>
                <a:ext uri="{FF2B5EF4-FFF2-40B4-BE49-F238E27FC236}">
                  <a16:creationId xmlns:a16="http://schemas.microsoft.com/office/drawing/2014/main" id="{50A8FCDD-5F29-4883-BAEC-E64BF1331B1B}"/>
                </a:ext>
              </a:extLst>
            </p:cNvPr>
            <p:cNvSpPr/>
            <p:nvPr/>
          </p:nvSpPr>
          <p:spPr>
            <a:xfrm>
              <a:off x="4315145" y="2145291"/>
              <a:ext cx="0" cy="528350"/>
            </a:xfrm>
            <a:custGeom>
              <a:avLst/>
              <a:gdLst/>
              <a:ahLst/>
              <a:cxnLst/>
              <a:rect l="0" t="0" r="0" b="0"/>
              <a:pathLst>
                <a:path h="527971">
                  <a:moveTo>
                    <a:pt x="0" y="0"/>
                  </a:moveTo>
                  <a:lnTo>
                    <a:pt x="0" y="130432"/>
                  </a:lnTo>
                  <a:lnTo>
                    <a:pt x="0" y="248443"/>
                  </a:lnTo>
                  <a:lnTo>
                    <a:pt x="0" y="354040"/>
                  </a:lnTo>
                  <a:lnTo>
                    <a:pt x="0" y="447216"/>
                  </a:lnTo>
                  <a:lnTo>
                    <a:pt x="0" y="527971"/>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4" name="Shape 891">
              <a:extLst>
                <a:ext uri="{FF2B5EF4-FFF2-40B4-BE49-F238E27FC236}">
                  <a16:creationId xmlns:a16="http://schemas.microsoft.com/office/drawing/2014/main" id="{2EB0D6CC-13BF-4AF3-BB87-607D66EC68F2}"/>
                </a:ext>
              </a:extLst>
            </p:cNvPr>
            <p:cNvSpPr/>
            <p:nvPr/>
          </p:nvSpPr>
          <p:spPr>
            <a:xfrm>
              <a:off x="4282765" y="2055653"/>
              <a:ext cx="64761"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5" name="Shape 893">
              <a:extLst>
                <a:ext uri="{FF2B5EF4-FFF2-40B4-BE49-F238E27FC236}">
                  <a16:creationId xmlns:a16="http://schemas.microsoft.com/office/drawing/2014/main" id="{5F50CBE0-8623-48A4-BFFE-0C70917963EC}"/>
                </a:ext>
              </a:extLst>
            </p:cNvPr>
            <p:cNvSpPr/>
            <p:nvPr/>
          </p:nvSpPr>
          <p:spPr>
            <a:xfrm>
              <a:off x="2957715" y="511974"/>
              <a:ext cx="974827" cy="321492"/>
            </a:xfrm>
            <a:custGeom>
              <a:avLst/>
              <a:gdLst/>
              <a:ahLst/>
              <a:cxnLst/>
              <a:rect l="0" t="0" r="0" b="0"/>
              <a:pathLst>
                <a:path w="975488" h="320865">
                  <a:moveTo>
                    <a:pt x="852007" y="320865"/>
                  </a:moveTo>
                  <a:cubicBezTo>
                    <a:pt x="920203" y="320865"/>
                    <a:pt x="975488" y="265612"/>
                    <a:pt x="975488" y="197453"/>
                  </a:cubicBezTo>
                  <a:lnTo>
                    <a:pt x="975488" y="197453"/>
                  </a:lnTo>
                  <a:lnTo>
                    <a:pt x="975488" y="123412"/>
                  </a:lnTo>
                  <a:cubicBezTo>
                    <a:pt x="975488" y="55254"/>
                    <a:pt x="920203" y="0"/>
                    <a:pt x="852007" y="0"/>
                  </a:cubicBezTo>
                  <a:lnTo>
                    <a:pt x="852007" y="0"/>
                  </a:lnTo>
                  <a:lnTo>
                    <a:pt x="123481" y="0"/>
                  </a:lnTo>
                  <a:cubicBezTo>
                    <a:pt x="55285" y="0"/>
                    <a:pt x="0" y="55254"/>
                    <a:pt x="0" y="123412"/>
                  </a:cubicBezTo>
                  <a:lnTo>
                    <a:pt x="0" y="197453"/>
                  </a:lnTo>
                  <a:cubicBezTo>
                    <a:pt x="0" y="265612"/>
                    <a:pt x="55285" y="320865"/>
                    <a:pt x="123481" y="320865"/>
                  </a:cubicBezTo>
                  <a:lnTo>
                    <a:pt x="852007" y="320865"/>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6" name="Shape 895">
              <a:extLst>
                <a:ext uri="{FF2B5EF4-FFF2-40B4-BE49-F238E27FC236}">
                  <a16:creationId xmlns:a16="http://schemas.microsoft.com/office/drawing/2014/main" id="{2049A741-B110-4F8B-A828-8215A6D265C7}"/>
                </a:ext>
              </a:extLst>
            </p:cNvPr>
            <p:cNvSpPr/>
            <p:nvPr/>
          </p:nvSpPr>
          <p:spPr>
            <a:xfrm>
              <a:off x="2981575" y="1128239"/>
              <a:ext cx="716634" cy="370621"/>
            </a:xfrm>
            <a:custGeom>
              <a:avLst/>
              <a:gdLst/>
              <a:ahLst/>
              <a:cxnLst/>
              <a:rect l="0" t="0" r="0" b="0"/>
              <a:pathLst>
                <a:path w="716183" h="370229">
                  <a:moveTo>
                    <a:pt x="592701" y="370229"/>
                  </a:moveTo>
                  <a:cubicBezTo>
                    <a:pt x="660898" y="370229"/>
                    <a:pt x="716183" y="314975"/>
                    <a:pt x="716183" y="246817"/>
                  </a:cubicBezTo>
                  <a:lnTo>
                    <a:pt x="716183" y="246817"/>
                  </a:lnTo>
                  <a:lnTo>
                    <a:pt x="716183" y="123412"/>
                  </a:lnTo>
                  <a:cubicBezTo>
                    <a:pt x="716183" y="55254"/>
                    <a:pt x="660898" y="0"/>
                    <a:pt x="592701" y="0"/>
                  </a:cubicBezTo>
                  <a:lnTo>
                    <a:pt x="592701" y="0"/>
                  </a:lnTo>
                  <a:lnTo>
                    <a:pt x="123481" y="0"/>
                  </a:lnTo>
                  <a:cubicBezTo>
                    <a:pt x="55285" y="0"/>
                    <a:pt x="0" y="55254"/>
                    <a:pt x="0" y="123412"/>
                  </a:cubicBezTo>
                  <a:lnTo>
                    <a:pt x="0" y="123412"/>
                  </a:lnTo>
                  <a:lnTo>
                    <a:pt x="0" y="246817"/>
                  </a:lnTo>
                  <a:cubicBezTo>
                    <a:pt x="0" y="314975"/>
                    <a:pt x="55285" y="370229"/>
                    <a:pt x="123481" y="370229"/>
                  </a:cubicBezTo>
                  <a:lnTo>
                    <a:pt x="592701" y="370229"/>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27" name="Shape 897">
              <a:extLst>
                <a:ext uri="{FF2B5EF4-FFF2-40B4-BE49-F238E27FC236}">
                  <a16:creationId xmlns:a16="http://schemas.microsoft.com/office/drawing/2014/main" id="{38880429-AD88-411D-B6D0-9B0765450BFE}"/>
                </a:ext>
              </a:extLst>
            </p:cNvPr>
            <p:cNvSpPr/>
            <p:nvPr/>
          </p:nvSpPr>
          <p:spPr>
            <a:xfrm>
              <a:off x="3988783" y="1042910"/>
              <a:ext cx="554731" cy="122391"/>
            </a:xfrm>
            <a:custGeom>
              <a:avLst/>
              <a:gdLst/>
              <a:ahLst/>
              <a:cxnLst/>
              <a:rect l="0" t="0" r="0" b="0"/>
              <a:pathLst>
                <a:path w="555660" h="123412">
                  <a:moveTo>
                    <a:pt x="493919" y="123412"/>
                  </a:moveTo>
                  <a:cubicBezTo>
                    <a:pt x="528014" y="123412"/>
                    <a:pt x="555660" y="95788"/>
                    <a:pt x="555660" y="61706"/>
                  </a:cubicBezTo>
                  <a:cubicBezTo>
                    <a:pt x="555660" y="27630"/>
                    <a:pt x="528014" y="0"/>
                    <a:pt x="493919" y="0"/>
                  </a:cubicBezTo>
                  <a:lnTo>
                    <a:pt x="61741" y="0"/>
                  </a:lnTo>
                  <a:cubicBezTo>
                    <a:pt x="27646" y="0"/>
                    <a:pt x="0" y="27630"/>
                    <a:pt x="0" y="61706"/>
                  </a:cubicBezTo>
                  <a:cubicBezTo>
                    <a:pt x="0" y="95788"/>
                    <a:pt x="27646" y="123412"/>
                    <a:pt x="61741" y="123412"/>
                  </a:cubicBezTo>
                  <a:lnTo>
                    <a:pt x="493919" y="123412"/>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0988" name="Rectangle 88265"/>
            <p:cNvSpPr>
              <a:spLocks noChangeArrowheads="1"/>
            </p:cNvSpPr>
            <p:nvPr/>
          </p:nvSpPr>
          <p:spPr bwMode="auto">
            <a:xfrm>
              <a:off x="0" y="2690791"/>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a:t>
              </a:r>
              <a:endParaRPr lang="zh-CN" altLang="zh-CN" sz="1000">
                <a:solidFill>
                  <a:srgbClr val="000000"/>
                </a:solidFill>
                <a:latin typeface="Tahoma" pitchFamily="34" charset="0"/>
                <a:cs typeface="Tahoma" pitchFamily="34" charset="0"/>
              </a:endParaRPr>
            </a:p>
          </p:txBody>
        </p:sp>
        <p:sp>
          <p:nvSpPr>
            <p:cNvPr id="40989" name="Rectangle 88266"/>
            <p:cNvSpPr>
              <a:spLocks noChangeArrowheads="1"/>
            </p:cNvSpPr>
            <p:nvPr/>
          </p:nvSpPr>
          <p:spPr bwMode="auto">
            <a:xfrm>
              <a:off x="49577" y="2690791"/>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0990" name="Rectangle 899"/>
            <p:cNvSpPr>
              <a:spLocks noChangeArrowheads="1"/>
            </p:cNvSpPr>
            <p:nvPr/>
          </p:nvSpPr>
          <p:spPr bwMode="auto">
            <a:xfrm>
              <a:off x="97131" y="2706384"/>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电源键</a:t>
              </a:r>
              <a:endParaRPr lang="zh-CN" altLang="zh-CN" sz="1000">
                <a:solidFill>
                  <a:srgbClr val="000000"/>
                </a:solidFill>
                <a:latin typeface="Tahoma" pitchFamily="34" charset="0"/>
                <a:cs typeface="Tahoma" pitchFamily="34" charset="0"/>
              </a:endParaRPr>
            </a:p>
          </p:txBody>
        </p:sp>
        <p:sp>
          <p:nvSpPr>
            <p:cNvPr id="40991" name="Rectangle 88267"/>
            <p:cNvSpPr>
              <a:spLocks noChangeArrowheads="1"/>
            </p:cNvSpPr>
            <p:nvPr/>
          </p:nvSpPr>
          <p:spPr bwMode="auto">
            <a:xfrm>
              <a:off x="466431" y="2692740"/>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2</a:t>
              </a:r>
              <a:endParaRPr lang="zh-CN" altLang="zh-CN" sz="1000">
                <a:solidFill>
                  <a:srgbClr val="000000"/>
                </a:solidFill>
                <a:latin typeface="Tahoma" pitchFamily="34" charset="0"/>
                <a:cs typeface="Tahoma" pitchFamily="34" charset="0"/>
              </a:endParaRPr>
            </a:p>
          </p:txBody>
        </p:sp>
        <p:sp>
          <p:nvSpPr>
            <p:cNvPr id="40992" name="Rectangle 88268"/>
            <p:cNvSpPr>
              <a:spLocks noChangeArrowheads="1"/>
            </p:cNvSpPr>
            <p:nvPr/>
          </p:nvSpPr>
          <p:spPr bwMode="auto">
            <a:xfrm>
              <a:off x="516009" y="2692740"/>
              <a:ext cx="549397"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USB Host</a:t>
              </a:r>
              <a:endParaRPr lang="zh-CN" altLang="zh-CN" sz="1000">
                <a:solidFill>
                  <a:srgbClr val="000000"/>
                </a:solidFill>
                <a:latin typeface="Tahoma" pitchFamily="34" charset="0"/>
                <a:cs typeface="Tahoma" pitchFamily="34" charset="0"/>
              </a:endParaRPr>
            </a:p>
          </p:txBody>
        </p:sp>
        <p:sp>
          <p:nvSpPr>
            <p:cNvPr id="40993" name="Rectangle 88269"/>
            <p:cNvSpPr>
              <a:spLocks noChangeArrowheads="1"/>
            </p:cNvSpPr>
            <p:nvPr/>
          </p:nvSpPr>
          <p:spPr bwMode="auto">
            <a:xfrm>
              <a:off x="1355788" y="2690791"/>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3</a:t>
              </a:r>
              <a:endParaRPr lang="zh-CN" altLang="zh-CN" sz="1000">
                <a:solidFill>
                  <a:srgbClr val="000000"/>
                </a:solidFill>
                <a:latin typeface="Tahoma" pitchFamily="34" charset="0"/>
                <a:cs typeface="Tahoma" pitchFamily="34" charset="0"/>
              </a:endParaRPr>
            </a:p>
          </p:txBody>
        </p:sp>
        <p:sp>
          <p:nvSpPr>
            <p:cNvPr id="40994" name="Rectangle 88270"/>
            <p:cNvSpPr>
              <a:spLocks noChangeArrowheads="1"/>
            </p:cNvSpPr>
            <p:nvPr/>
          </p:nvSpPr>
          <p:spPr bwMode="auto">
            <a:xfrm>
              <a:off x="1405365" y="2690791"/>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0995" name="Rectangle 902"/>
            <p:cNvSpPr>
              <a:spLocks noChangeArrowheads="1"/>
            </p:cNvSpPr>
            <p:nvPr/>
          </p:nvSpPr>
          <p:spPr bwMode="auto">
            <a:xfrm>
              <a:off x="1452919" y="2706384"/>
              <a:ext cx="418878"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菜单软键</a:t>
              </a:r>
              <a:endParaRPr lang="zh-CN" altLang="zh-CN" sz="1000">
                <a:solidFill>
                  <a:srgbClr val="000000"/>
                </a:solidFill>
                <a:latin typeface="Tahoma" pitchFamily="34" charset="0"/>
                <a:cs typeface="Tahoma" pitchFamily="34" charset="0"/>
              </a:endParaRPr>
            </a:p>
          </p:txBody>
        </p:sp>
        <p:sp>
          <p:nvSpPr>
            <p:cNvPr id="40996" name="Rectangle 88272"/>
            <p:cNvSpPr>
              <a:spLocks noChangeArrowheads="1"/>
            </p:cNvSpPr>
            <p:nvPr/>
          </p:nvSpPr>
          <p:spPr bwMode="auto">
            <a:xfrm>
              <a:off x="1961845" y="2694689"/>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0997" name="Rectangle 88271"/>
            <p:cNvSpPr>
              <a:spLocks noChangeArrowheads="1"/>
            </p:cNvSpPr>
            <p:nvPr/>
          </p:nvSpPr>
          <p:spPr bwMode="auto">
            <a:xfrm>
              <a:off x="1911256"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4</a:t>
              </a:r>
              <a:endParaRPr lang="zh-CN" altLang="zh-CN" sz="1000">
                <a:solidFill>
                  <a:srgbClr val="000000"/>
                </a:solidFill>
                <a:latin typeface="Tahoma" pitchFamily="34" charset="0"/>
                <a:cs typeface="Tahoma" pitchFamily="34" charset="0"/>
              </a:endParaRPr>
            </a:p>
          </p:txBody>
        </p:sp>
        <p:sp>
          <p:nvSpPr>
            <p:cNvPr id="40998" name="Rectangle 904"/>
            <p:cNvSpPr>
              <a:spLocks noChangeArrowheads="1"/>
            </p:cNvSpPr>
            <p:nvPr/>
          </p:nvSpPr>
          <p:spPr bwMode="auto">
            <a:xfrm>
              <a:off x="2009399" y="2711257"/>
              <a:ext cx="417866"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菜单翻页</a:t>
              </a:r>
              <a:endParaRPr lang="zh-CN" altLang="zh-CN" sz="1000">
                <a:solidFill>
                  <a:srgbClr val="000000"/>
                </a:solidFill>
                <a:latin typeface="Tahoma" pitchFamily="34" charset="0"/>
                <a:cs typeface="Tahoma" pitchFamily="34" charset="0"/>
              </a:endParaRPr>
            </a:p>
          </p:txBody>
        </p:sp>
        <p:sp>
          <p:nvSpPr>
            <p:cNvPr id="40999" name="Rectangle 88273"/>
            <p:cNvSpPr>
              <a:spLocks noChangeArrowheads="1"/>
            </p:cNvSpPr>
            <p:nvPr/>
          </p:nvSpPr>
          <p:spPr bwMode="auto">
            <a:xfrm>
              <a:off x="2363523"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5</a:t>
              </a:r>
              <a:endParaRPr lang="zh-CN" altLang="zh-CN" sz="1000">
                <a:solidFill>
                  <a:srgbClr val="000000"/>
                </a:solidFill>
                <a:latin typeface="Tahoma" pitchFamily="34" charset="0"/>
                <a:cs typeface="Tahoma" pitchFamily="34" charset="0"/>
              </a:endParaRPr>
            </a:p>
          </p:txBody>
        </p:sp>
        <p:sp>
          <p:nvSpPr>
            <p:cNvPr id="41000" name="Rectangle 88275"/>
            <p:cNvSpPr>
              <a:spLocks noChangeArrowheads="1"/>
            </p:cNvSpPr>
            <p:nvPr/>
          </p:nvSpPr>
          <p:spPr bwMode="auto">
            <a:xfrm>
              <a:off x="2414112" y="2694689"/>
              <a:ext cx="211462"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01" name="Rectangle 88274"/>
            <p:cNvSpPr>
              <a:spLocks noChangeArrowheads="1"/>
            </p:cNvSpPr>
            <p:nvPr/>
          </p:nvSpPr>
          <p:spPr bwMode="auto">
            <a:xfrm>
              <a:off x="2572961"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a:t>
              </a:r>
              <a:endParaRPr lang="zh-CN" altLang="zh-CN" sz="1000">
                <a:solidFill>
                  <a:srgbClr val="000000"/>
                </a:solidFill>
                <a:latin typeface="Tahoma" pitchFamily="34" charset="0"/>
                <a:cs typeface="Tahoma" pitchFamily="34" charset="0"/>
              </a:endParaRPr>
            </a:p>
          </p:txBody>
        </p:sp>
        <p:sp>
          <p:nvSpPr>
            <p:cNvPr id="41002" name="Rectangle 906"/>
            <p:cNvSpPr>
              <a:spLocks noChangeArrowheads="1"/>
            </p:cNvSpPr>
            <p:nvPr/>
          </p:nvSpPr>
          <p:spPr bwMode="auto">
            <a:xfrm>
              <a:off x="2623550" y="2711257"/>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输出端</a:t>
              </a:r>
              <a:endParaRPr lang="zh-CN" altLang="zh-CN" sz="1000">
                <a:solidFill>
                  <a:srgbClr val="000000"/>
                </a:solidFill>
                <a:latin typeface="Tahoma" pitchFamily="34" charset="0"/>
                <a:cs typeface="Tahoma" pitchFamily="34" charset="0"/>
              </a:endParaRPr>
            </a:p>
          </p:txBody>
        </p:sp>
        <p:sp>
          <p:nvSpPr>
            <p:cNvPr id="41003" name="Rectangle 88281"/>
            <p:cNvSpPr>
              <a:spLocks noChangeArrowheads="1"/>
            </p:cNvSpPr>
            <p:nvPr/>
          </p:nvSpPr>
          <p:spPr bwMode="auto">
            <a:xfrm>
              <a:off x="2371617" y="2813587"/>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6</a:t>
              </a:r>
              <a:endParaRPr lang="zh-CN" altLang="zh-CN" sz="1000">
                <a:solidFill>
                  <a:srgbClr val="000000"/>
                </a:solidFill>
                <a:latin typeface="Tahoma" pitchFamily="34" charset="0"/>
                <a:cs typeface="Tahoma" pitchFamily="34" charset="0"/>
              </a:endParaRPr>
            </a:p>
          </p:txBody>
        </p:sp>
        <p:sp>
          <p:nvSpPr>
            <p:cNvPr id="41004" name="Rectangle 88283"/>
            <p:cNvSpPr>
              <a:spLocks noChangeArrowheads="1"/>
            </p:cNvSpPr>
            <p:nvPr/>
          </p:nvSpPr>
          <p:spPr bwMode="auto">
            <a:xfrm>
              <a:off x="2421194" y="2813587"/>
              <a:ext cx="21247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05" name="Rectangle 88282"/>
            <p:cNvSpPr>
              <a:spLocks noChangeArrowheads="1"/>
            </p:cNvSpPr>
            <p:nvPr/>
          </p:nvSpPr>
          <p:spPr bwMode="auto">
            <a:xfrm>
              <a:off x="2581055" y="2813587"/>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a:t>
              </a:r>
              <a:endParaRPr lang="zh-CN" altLang="zh-CN" sz="1000">
                <a:solidFill>
                  <a:srgbClr val="000000"/>
                </a:solidFill>
                <a:latin typeface="Tahoma" pitchFamily="34" charset="0"/>
                <a:cs typeface="Tahoma" pitchFamily="34" charset="0"/>
              </a:endParaRPr>
            </a:p>
          </p:txBody>
        </p:sp>
        <p:sp>
          <p:nvSpPr>
            <p:cNvPr id="41006" name="Rectangle 908"/>
            <p:cNvSpPr>
              <a:spLocks noChangeArrowheads="1"/>
            </p:cNvSpPr>
            <p:nvPr/>
          </p:nvSpPr>
          <p:spPr bwMode="auto">
            <a:xfrm>
              <a:off x="2630633" y="2830154"/>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同步输出端</a:t>
              </a:r>
              <a:endParaRPr lang="zh-CN" altLang="zh-CN" sz="1000">
                <a:solidFill>
                  <a:srgbClr val="000000"/>
                </a:solidFill>
                <a:latin typeface="Tahoma" pitchFamily="34" charset="0"/>
                <a:cs typeface="Tahoma" pitchFamily="34" charset="0"/>
              </a:endParaRPr>
            </a:p>
          </p:txBody>
        </p:sp>
        <p:sp>
          <p:nvSpPr>
            <p:cNvPr id="47" name="Shape 909">
              <a:extLst>
                <a:ext uri="{FF2B5EF4-FFF2-40B4-BE49-F238E27FC236}">
                  <a16:creationId xmlns:a16="http://schemas.microsoft.com/office/drawing/2014/main" id="{2D5373ED-0628-448C-9B08-48263DAD17A2}"/>
                </a:ext>
              </a:extLst>
            </p:cNvPr>
            <p:cNvSpPr/>
            <p:nvPr/>
          </p:nvSpPr>
          <p:spPr>
            <a:xfrm>
              <a:off x="3007139" y="2851194"/>
              <a:ext cx="123557"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08" name="Rectangle 88277"/>
            <p:cNvSpPr>
              <a:spLocks noChangeArrowheads="1"/>
            </p:cNvSpPr>
            <p:nvPr/>
          </p:nvSpPr>
          <p:spPr bwMode="auto">
            <a:xfrm>
              <a:off x="3659615"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2</a:t>
              </a:r>
              <a:endParaRPr lang="zh-CN" altLang="zh-CN" sz="1000">
                <a:solidFill>
                  <a:srgbClr val="000000"/>
                </a:solidFill>
                <a:latin typeface="Tahoma" pitchFamily="34" charset="0"/>
                <a:cs typeface="Tahoma" pitchFamily="34" charset="0"/>
              </a:endParaRPr>
            </a:p>
          </p:txBody>
        </p:sp>
        <p:sp>
          <p:nvSpPr>
            <p:cNvPr id="41009" name="Rectangle 88276"/>
            <p:cNvSpPr>
              <a:spLocks noChangeArrowheads="1"/>
            </p:cNvSpPr>
            <p:nvPr/>
          </p:nvSpPr>
          <p:spPr bwMode="auto">
            <a:xfrm>
              <a:off x="3450176" y="2694689"/>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7</a:t>
              </a:r>
              <a:endParaRPr lang="zh-CN" altLang="zh-CN" sz="1000">
                <a:solidFill>
                  <a:srgbClr val="000000"/>
                </a:solidFill>
                <a:latin typeface="Tahoma" pitchFamily="34" charset="0"/>
                <a:cs typeface="Tahoma" pitchFamily="34" charset="0"/>
              </a:endParaRPr>
            </a:p>
          </p:txBody>
        </p:sp>
        <p:sp>
          <p:nvSpPr>
            <p:cNvPr id="41010" name="Rectangle 88278"/>
            <p:cNvSpPr>
              <a:spLocks noChangeArrowheads="1"/>
            </p:cNvSpPr>
            <p:nvPr/>
          </p:nvSpPr>
          <p:spPr bwMode="auto">
            <a:xfrm>
              <a:off x="3500765" y="2694689"/>
              <a:ext cx="211462"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11" name="Rectangle 911"/>
            <p:cNvSpPr>
              <a:spLocks noChangeArrowheads="1"/>
            </p:cNvSpPr>
            <p:nvPr/>
          </p:nvSpPr>
          <p:spPr bwMode="auto">
            <a:xfrm>
              <a:off x="3710204" y="2711257"/>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输出端</a:t>
              </a:r>
              <a:endParaRPr lang="zh-CN" altLang="zh-CN" sz="1000">
                <a:solidFill>
                  <a:srgbClr val="000000"/>
                </a:solidFill>
                <a:latin typeface="Tahoma" pitchFamily="34" charset="0"/>
                <a:cs typeface="Tahoma" pitchFamily="34" charset="0"/>
              </a:endParaRPr>
            </a:p>
          </p:txBody>
        </p:sp>
        <p:sp>
          <p:nvSpPr>
            <p:cNvPr id="41012" name="Rectangle 88284"/>
            <p:cNvSpPr>
              <a:spLocks noChangeArrowheads="1"/>
            </p:cNvSpPr>
            <p:nvPr/>
          </p:nvSpPr>
          <p:spPr bwMode="auto">
            <a:xfrm>
              <a:off x="3446129" y="2813587"/>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8</a:t>
              </a:r>
              <a:endParaRPr lang="zh-CN" altLang="zh-CN" sz="1000">
                <a:solidFill>
                  <a:srgbClr val="000000"/>
                </a:solidFill>
                <a:latin typeface="Tahoma" pitchFamily="34" charset="0"/>
                <a:cs typeface="Tahoma" pitchFamily="34" charset="0"/>
              </a:endParaRPr>
            </a:p>
          </p:txBody>
        </p:sp>
        <p:sp>
          <p:nvSpPr>
            <p:cNvPr id="41013" name="Rectangle 88286"/>
            <p:cNvSpPr>
              <a:spLocks noChangeArrowheads="1"/>
            </p:cNvSpPr>
            <p:nvPr/>
          </p:nvSpPr>
          <p:spPr bwMode="auto">
            <a:xfrm>
              <a:off x="3495706" y="2813587"/>
              <a:ext cx="21247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CH</a:t>
              </a:r>
              <a:endParaRPr lang="zh-CN" altLang="zh-CN" sz="1000">
                <a:solidFill>
                  <a:srgbClr val="000000"/>
                </a:solidFill>
                <a:latin typeface="Tahoma" pitchFamily="34" charset="0"/>
                <a:cs typeface="Tahoma" pitchFamily="34" charset="0"/>
              </a:endParaRPr>
            </a:p>
          </p:txBody>
        </p:sp>
        <p:sp>
          <p:nvSpPr>
            <p:cNvPr id="41014" name="Rectangle 88285"/>
            <p:cNvSpPr>
              <a:spLocks noChangeArrowheads="1"/>
            </p:cNvSpPr>
            <p:nvPr/>
          </p:nvSpPr>
          <p:spPr bwMode="auto">
            <a:xfrm>
              <a:off x="3655568" y="2813587"/>
              <a:ext cx="6677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2</a:t>
              </a:r>
              <a:endParaRPr lang="zh-CN" altLang="zh-CN" sz="1000">
                <a:solidFill>
                  <a:srgbClr val="000000"/>
                </a:solidFill>
                <a:latin typeface="Tahoma" pitchFamily="34" charset="0"/>
                <a:cs typeface="Tahoma" pitchFamily="34" charset="0"/>
              </a:endParaRPr>
            </a:p>
          </p:txBody>
        </p:sp>
        <p:sp>
          <p:nvSpPr>
            <p:cNvPr id="41015" name="Rectangle 913"/>
            <p:cNvSpPr>
              <a:spLocks noChangeArrowheads="1"/>
            </p:cNvSpPr>
            <p:nvPr/>
          </p:nvSpPr>
          <p:spPr bwMode="auto">
            <a:xfrm>
              <a:off x="3705145" y="2830154"/>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同步输出端</a:t>
              </a:r>
              <a:endParaRPr lang="zh-CN" altLang="zh-CN" sz="1000">
                <a:solidFill>
                  <a:srgbClr val="000000"/>
                </a:solidFill>
                <a:latin typeface="Tahoma" pitchFamily="34" charset="0"/>
                <a:cs typeface="Tahoma" pitchFamily="34" charset="0"/>
              </a:endParaRPr>
            </a:p>
          </p:txBody>
        </p:sp>
        <p:sp>
          <p:nvSpPr>
            <p:cNvPr id="56" name="Shape 914">
              <a:extLst>
                <a:ext uri="{FF2B5EF4-FFF2-40B4-BE49-F238E27FC236}">
                  <a16:creationId xmlns:a16="http://schemas.microsoft.com/office/drawing/2014/main" id="{68FCF073-1AE3-4A71-8268-6F65EFA6CACA}"/>
                </a:ext>
              </a:extLst>
            </p:cNvPr>
            <p:cNvSpPr/>
            <p:nvPr/>
          </p:nvSpPr>
          <p:spPr>
            <a:xfrm>
              <a:off x="4044171" y="2851194"/>
              <a:ext cx="123558"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17" name="Rectangle 88280"/>
            <p:cNvSpPr>
              <a:spLocks noChangeArrowheads="1"/>
            </p:cNvSpPr>
            <p:nvPr/>
          </p:nvSpPr>
          <p:spPr bwMode="auto">
            <a:xfrm>
              <a:off x="4304120" y="2674223"/>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18" name="Rectangle 88279"/>
            <p:cNvSpPr>
              <a:spLocks noChangeArrowheads="1"/>
            </p:cNvSpPr>
            <p:nvPr/>
          </p:nvSpPr>
          <p:spPr bwMode="auto">
            <a:xfrm>
              <a:off x="4203953" y="2674223"/>
              <a:ext cx="133555"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10</a:t>
              </a:r>
              <a:endParaRPr lang="zh-CN" altLang="zh-CN" sz="1000">
                <a:solidFill>
                  <a:srgbClr val="000000"/>
                </a:solidFill>
                <a:latin typeface="Tahoma" pitchFamily="34" charset="0"/>
                <a:cs typeface="Tahoma" pitchFamily="34" charset="0"/>
              </a:endParaRPr>
            </a:p>
          </p:txBody>
        </p:sp>
        <p:sp>
          <p:nvSpPr>
            <p:cNvPr id="41019" name="Rectangle 916"/>
            <p:cNvSpPr>
              <a:spLocks noChangeArrowheads="1"/>
            </p:cNvSpPr>
            <p:nvPr/>
          </p:nvSpPr>
          <p:spPr bwMode="auto">
            <a:xfrm>
              <a:off x="4351674" y="2690791"/>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频率计</a:t>
              </a:r>
              <a:endParaRPr lang="zh-CN" altLang="zh-CN" sz="1000">
                <a:solidFill>
                  <a:srgbClr val="000000"/>
                </a:solidFill>
                <a:latin typeface="Tahoma" pitchFamily="34" charset="0"/>
                <a:cs typeface="Tahoma" pitchFamily="34" charset="0"/>
              </a:endParaRPr>
            </a:p>
          </p:txBody>
        </p:sp>
        <p:sp>
          <p:nvSpPr>
            <p:cNvPr id="41020" name="Rectangle 88288"/>
            <p:cNvSpPr>
              <a:spLocks noChangeArrowheads="1"/>
            </p:cNvSpPr>
            <p:nvPr/>
          </p:nvSpPr>
          <p:spPr bwMode="auto">
            <a:xfrm>
              <a:off x="4308167" y="2813587"/>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21" name="Rectangle 88287"/>
            <p:cNvSpPr>
              <a:spLocks noChangeArrowheads="1"/>
            </p:cNvSpPr>
            <p:nvPr/>
          </p:nvSpPr>
          <p:spPr bwMode="auto">
            <a:xfrm>
              <a:off x="4208001" y="2813587"/>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11</a:t>
              </a:r>
              <a:endParaRPr lang="zh-CN" altLang="zh-CN" sz="1000">
                <a:solidFill>
                  <a:srgbClr val="000000"/>
                </a:solidFill>
                <a:latin typeface="Tahoma" pitchFamily="34" charset="0"/>
                <a:cs typeface="Tahoma" pitchFamily="34" charset="0"/>
              </a:endParaRPr>
            </a:p>
          </p:txBody>
        </p:sp>
        <p:sp>
          <p:nvSpPr>
            <p:cNvPr id="41022" name="Rectangle 918"/>
            <p:cNvSpPr>
              <a:spLocks noChangeArrowheads="1"/>
            </p:cNvSpPr>
            <p:nvPr/>
          </p:nvSpPr>
          <p:spPr bwMode="auto">
            <a:xfrm>
              <a:off x="4354709" y="2830154"/>
              <a:ext cx="418878"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数字键盘</a:t>
              </a:r>
              <a:endParaRPr lang="zh-CN" altLang="zh-CN" sz="1000">
                <a:solidFill>
                  <a:srgbClr val="000000"/>
                </a:solidFill>
                <a:latin typeface="Tahoma" pitchFamily="34" charset="0"/>
                <a:cs typeface="Tahoma" pitchFamily="34" charset="0"/>
              </a:endParaRPr>
            </a:p>
          </p:txBody>
        </p:sp>
        <p:sp>
          <p:nvSpPr>
            <p:cNvPr id="63" name="Shape 919">
              <a:extLst>
                <a:ext uri="{FF2B5EF4-FFF2-40B4-BE49-F238E27FC236}">
                  <a16:creationId xmlns:a16="http://schemas.microsoft.com/office/drawing/2014/main" id="{68696376-B767-44D8-9E6C-A7CC582ABCED}"/>
                </a:ext>
              </a:extLst>
            </p:cNvPr>
            <p:cNvSpPr/>
            <p:nvPr/>
          </p:nvSpPr>
          <p:spPr>
            <a:xfrm>
              <a:off x="228369" y="2284058"/>
              <a:ext cx="281200" cy="0"/>
            </a:xfrm>
            <a:custGeom>
              <a:avLst/>
              <a:gdLst/>
              <a:ahLst/>
              <a:cxnLst/>
              <a:rect l="0" t="0" r="0" b="0"/>
              <a:pathLst>
                <a:path w="281312">
                  <a:moveTo>
                    <a:pt x="281312"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4" name="Shape 920">
              <a:extLst>
                <a:ext uri="{FF2B5EF4-FFF2-40B4-BE49-F238E27FC236}">
                  <a16:creationId xmlns:a16="http://schemas.microsoft.com/office/drawing/2014/main" id="{F97306F5-43A0-4D6B-A2BF-CA4D3A172C78}"/>
                </a:ext>
              </a:extLst>
            </p:cNvPr>
            <p:cNvSpPr/>
            <p:nvPr/>
          </p:nvSpPr>
          <p:spPr>
            <a:xfrm>
              <a:off x="501900" y="2251306"/>
              <a:ext cx="97142" cy="65505"/>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5" name="Shape 921">
              <a:extLst>
                <a:ext uri="{FF2B5EF4-FFF2-40B4-BE49-F238E27FC236}">
                  <a16:creationId xmlns:a16="http://schemas.microsoft.com/office/drawing/2014/main" id="{B83656C6-D954-408E-B27C-BA02AD2CB128}"/>
                </a:ext>
              </a:extLst>
            </p:cNvPr>
            <p:cNvSpPr/>
            <p:nvPr/>
          </p:nvSpPr>
          <p:spPr>
            <a:xfrm>
              <a:off x="846157" y="2309054"/>
              <a:ext cx="151678" cy="0"/>
            </a:xfrm>
            <a:custGeom>
              <a:avLst/>
              <a:gdLst/>
              <a:ahLst/>
              <a:cxnLst/>
              <a:rect l="0" t="0" r="0" b="0"/>
              <a:pathLst>
                <a:path w="151656">
                  <a:moveTo>
                    <a:pt x="15165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6" name="Shape 922">
              <a:extLst>
                <a:ext uri="{FF2B5EF4-FFF2-40B4-BE49-F238E27FC236}">
                  <a16:creationId xmlns:a16="http://schemas.microsoft.com/office/drawing/2014/main" id="{289D9553-B552-432D-974F-B25BC98AD6ED}"/>
                </a:ext>
              </a:extLst>
            </p:cNvPr>
            <p:cNvSpPr/>
            <p:nvPr/>
          </p:nvSpPr>
          <p:spPr>
            <a:xfrm>
              <a:off x="989314" y="2276301"/>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7" name="Shape 923">
              <a:extLst>
                <a:ext uri="{FF2B5EF4-FFF2-40B4-BE49-F238E27FC236}">
                  <a16:creationId xmlns:a16="http://schemas.microsoft.com/office/drawing/2014/main" id="{430D0E33-6387-4F74-82A3-3F2E9C85D819}"/>
                </a:ext>
              </a:extLst>
            </p:cNvPr>
            <p:cNvSpPr/>
            <p:nvPr/>
          </p:nvSpPr>
          <p:spPr>
            <a:xfrm>
              <a:off x="2278574" y="1914300"/>
              <a:ext cx="0" cy="793818"/>
            </a:xfrm>
            <a:custGeom>
              <a:avLst/>
              <a:gdLst/>
              <a:ahLst/>
              <a:cxnLst/>
              <a:rect l="0" t="0" r="0" b="0"/>
              <a:pathLst>
                <a:path h="794209">
                  <a:moveTo>
                    <a:pt x="0" y="0"/>
                  </a:moveTo>
                  <a:lnTo>
                    <a:pt x="0" y="167597"/>
                  </a:lnTo>
                  <a:lnTo>
                    <a:pt x="0" y="321101"/>
                  </a:lnTo>
                  <a:lnTo>
                    <a:pt x="0" y="460512"/>
                  </a:lnTo>
                  <a:lnTo>
                    <a:pt x="0" y="585837"/>
                  </a:lnTo>
                  <a:lnTo>
                    <a:pt x="0" y="697069"/>
                  </a:lnTo>
                  <a:lnTo>
                    <a:pt x="0" y="79420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8" name="Shape 924">
              <a:extLst>
                <a:ext uri="{FF2B5EF4-FFF2-40B4-BE49-F238E27FC236}">
                  <a16:creationId xmlns:a16="http://schemas.microsoft.com/office/drawing/2014/main" id="{5C1D4526-1B33-49EE-B19B-EF0CAFFBA7AC}"/>
                </a:ext>
              </a:extLst>
            </p:cNvPr>
            <p:cNvSpPr/>
            <p:nvPr/>
          </p:nvSpPr>
          <p:spPr>
            <a:xfrm>
              <a:off x="2204440" y="1198053"/>
              <a:ext cx="0" cy="1332511"/>
            </a:xfrm>
            <a:custGeom>
              <a:avLst/>
              <a:gdLst/>
              <a:ahLst/>
              <a:cxnLst/>
              <a:rect l="0" t="0" r="0" b="0"/>
              <a:pathLst>
                <a:path h="1332818">
                  <a:moveTo>
                    <a:pt x="0" y="0"/>
                  </a:moveTo>
                  <a:lnTo>
                    <a:pt x="0" y="242527"/>
                  </a:lnTo>
                  <a:lnTo>
                    <a:pt x="0" y="467676"/>
                  </a:lnTo>
                  <a:lnTo>
                    <a:pt x="0" y="675454"/>
                  </a:lnTo>
                  <a:lnTo>
                    <a:pt x="0" y="865855"/>
                  </a:lnTo>
                  <a:lnTo>
                    <a:pt x="0" y="1038885"/>
                  </a:lnTo>
                  <a:lnTo>
                    <a:pt x="0" y="1194537"/>
                  </a:lnTo>
                  <a:lnTo>
                    <a:pt x="0" y="1332818"/>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69" name="Shape 925">
              <a:extLst>
                <a:ext uri="{FF2B5EF4-FFF2-40B4-BE49-F238E27FC236}">
                  <a16:creationId xmlns:a16="http://schemas.microsoft.com/office/drawing/2014/main" id="{3861BD00-DE55-477B-B22D-FAB3067B5E1D}"/>
                </a:ext>
              </a:extLst>
            </p:cNvPr>
            <p:cNvSpPr/>
            <p:nvPr/>
          </p:nvSpPr>
          <p:spPr>
            <a:xfrm>
              <a:off x="1673567" y="2530564"/>
              <a:ext cx="530872" cy="148248"/>
            </a:xfrm>
            <a:custGeom>
              <a:avLst/>
              <a:gdLst/>
              <a:ahLst/>
              <a:cxnLst/>
              <a:rect l="0" t="0" r="0" b="0"/>
              <a:pathLst>
                <a:path w="530961" h="148090">
                  <a:moveTo>
                    <a:pt x="530961" y="0"/>
                  </a:moveTo>
                  <a:lnTo>
                    <a:pt x="0" y="0"/>
                  </a:lnTo>
                  <a:lnTo>
                    <a:pt x="0" y="14809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0" name="Shape 926">
              <a:extLst>
                <a:ext uri="{FF2B5EF4-FFF2-40B4-BE49-F238E27FC236}">
                  <a16:creationId xmlns:a16="http://schemas.microsoft.com/office/drawing/2014/main" id="{7A924EF8-3572-43AD-824B-63EA8FE7284C}"/>
                </a:ext>
              </a:extLst>
            </p:cNvPr>
            <p:cNvSpPr/>
            <p:nvPr/>
          </p:nvSpPr>
          <p:spPr>
            <a:xfrm>
              <a:off x="3192049" y="226682"/>
              <a:ext cx="0" cy="206858"/>
            </a:xfrm>
            <a:custGeom>
              <a:avLst/>
              <a:gdLst/>
              <a:ahLst/>
              <a:cxnLst/>
              <a:rect l="0" t="0" r="0" b="0"/>
              <a:pathLst>
                <a:path h="207106">
                  <a:moveTo>
                    <a:pt x="0" y="0"/>
                  </a:moveTo>
                  <a:lnTo>
                    <a:pt x="0" y="66342"/>
                  </a:lnTo>
                  <a:lnTo>
                    <a:pt x="0" y="135375"/>
                  </a:lnTo>
                  <a:lnTo>
                    <a:pt x="0" y="2071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1" name="Shape 927">
              <a:extLst>
                <a:ext uri="{FF2B5EF4-FFF2-40B4-BE49-F238E27FC236}">
                  <a16:creationId xmlns:a16="http://schemas.microsoft.com/office/drawing/2014/main" id="{A696FC95-C414-4463-A82F-CF2582C00747}"/>
                </a:ext>
              </a:extLst>
            </p:cNvPr>
            <p:cNvSpPr/>
            <p:nvPr/>
          </p:nvSpPr>
          <p:spPr>
            <a:xfrm>
              <a:off x="3159668" y="425783"/>
              <a:ext cx="64761" cy="96534"/>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2" name="Shape 928">
              <a:extLst>
                <a:ext uri="{FF2B5EF4-FFF2-40B4-BE49-F238E27FC236}">
                  <a16:creationId xmlns:a16="http://schemas.microsoft.com/office/drawing/2014/main" id="{E5B8E69A-2FD8-4F5A-B789-0D7DEC2BF11C}"/>
                </a:ext>
              </a:extLst>
            </p:cNvPr>
            <p:cNvSpPr/>
            <p:nvPr/>
          </p:nvSpPr>
          <p:spPr>
            <a:xfrm>
              <a:off x="4320258" y="226682"/>
              <a:ext cx="0" cy="206858"/>
            </a:xfrm>
            <a:custGeom>
              <a:avLst/>
              <a:gdLst/>
              <a:ahLst/>
              <a:cxnLst/>
              <a:rect l="0" t="0" r="0" b="0"/>
              <a:pathLst>
                <a:path h="207106">
                  <a:moveTo>
                    <a:pt x="0" y="0"/>
                  </a:moveTo>
                  <a:lnTo>
                    <a:pt x="0" y="66342"/>
                  </a:lnTo>
                  <a:lnTo>
                    <a:pt x="0" y="135375"/>
                  </a:lnTo>
                  <a:lnTo>
                    <a:pt x="0" y="2071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3" name="Shape 929">
              <a:extLst>
                <a:ext uri="{FF2B5EF4-FFF2-40B4-BE49-F238E27FC236}">
                  <a16:creationId xmlns:a16="http://schemas.microsoft.com/office/drawing/2014/main" id="{9392516F-6059-442F-91B9-00D34A1E63C8}"/>
                </a:ext>
              </a:extLst>
            </p:cNvPr>
            <p:cNvSpPr/>
            <p:nvPr/>
          </p:nvSpPr>
          <p:spPr>
            <a:xfrm>
              <a:off x="4287878" y="425783"/>
              <a:ext cx="64761" cy="96534"/>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4" name="Shape 930">
              <a:extLst>
                <a:ext uri="{FF2B5EF4-FFF2-40B4-BE49-F238E27FC236}">
                  <a16:creationId xmlns:a16="http://schemas.microsoft.com/office/drawing/2014/main" id="{D3173B4F-D2F8-498F-9B3B-BED1B496E0CD}"/>
                </a:ext>
              </a:extLst>
            </p:cNvPr>
            <p:cNvSpPr/>
            <p:nvPr/>
          </p:nvSpPr>
          <p:spPr>
            <a:xfrm>
              <a:off x="4056100" y="226682"/>
              <a:ext cx="22155" cy="737794"/>
            </a:xfrm>
            <a:custGeom>
              <a:avLst/>
              <a:gdLst/>
              <a:ahLst/>
              <a:cxnLst/>
              <a:rect l="0" t="0" r="0" b="0"/>
              <a:pathLst>
                <a:path w="22039" h="737806">
                  <a:moveTo>
                    <a:pt x="0" y="0"/>
                  </a:moveTo>
                  <a:lnTo>
                    <a:pt x="5208" y="174414"/>
                  </a:lnTo>
                  <a:lnTo>
                    <a:pt x="10618" y="355522"/>
                  </a:lnTo>
                  <a:lnTo>
                    <a:pt x="16231" y="543317"/>
                  </a:lnTo>
                  <a:lnTo>
                    <a:pt x="22039" y="737806"/>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5" name="Shape 931">
              <a:extLst>
                <a:ext uri="{FF2B5EF4-FFF2-40B4-BE49-F238E27FC236}">
                  <a16:creationId xmlns:a16="http://schemas.microsoft.com/office/drawing/2014/main" id="{B5F6AADC-5870-4257-8094-5319CEC8DB21}"/>
                </a:ext>
              </a:extLst>
            </p:cNvPr>
            <p:cNvSpPr/>
            <p:nvPr/>
          </p:nvSpPr>
          <p:spPr>
            <a:xfrm>
              <a:off x="4045875" y="955857"/>
              <a:ext cx="64761" cy="98258"/>
            </a:xfrm>
            <a:custGeom>
              <a:avLst/>
              <a:gdLst/>
              <a:ahLst/>
              <a:cxnLst/>
              <a:rect l="0" t="0" r="0" b="0"/>
              <a:pathLst>
                <a:path w="64792" h="98093">
                  <a:moveTo>
                    <a:pt x="64792" y="0"/>
                  </a:moveTo>
                  <a:lnTo>
                    <a:pt x="35297" y="98093"/>
                  </a:lnTo>
                  <a:lnTo>
                    <a:pt x="0" y="1933"/>
                  </a:lnTo>
                  <a:lnTo>
                    <a:pt x="64792"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6" name="Shape 933">
              <a:extLst>
                <a:ext uri="{FF2B5EF4-FFF2-40B4-BE49-F238E27FC236}">
                  <a16:creationId xmlns:a16="http://schemas.microsoft.com/office/drawing/2014/main" id="{26A3DACD-7BD1-40AA-91F2-AE2020EFE7F6}"/>
                </a:ext>
              </a:extLst>
            </p:cNvPr>
            <p:cNvSpPr/>
            <p:nvPr/>
          </p:nvSpPr>
          <p:spPr>
            <a:xfrm>
              <a:off x="2969645" y="1535921"/>
              <a:ext cx="716634" cy="506802"/>
            </a:xfrm>
            <a:custGeom>
              <a:avLst/>
              <a:gdLst/>
              <a:ahLst/>
              <a:cxnLst/>
              <a:rect l="0" t="0" r="0" b="0"/>
              <a:pathLst>
                <a:path w="716183" h="505976">
                  <a:moveTo>
                    <a:pt x="592701" y="505976"/>
                  </a:moveTo>
                  <a:cubicBezTo>
                    <a:pt x="660898" y="505976"/>
                    <a:pt x="716183" y="450723"/>
                    <a:pt x="716183" y="382565"/>
                  </a:cubicBezTo>
                  <a:lnTo>
                    <a:pt x="716183" y="382565"/>
                  </a:lnTo>
                  <a:lnTo>
                    <a:pt x="716183" y="123405"/>
                  </a:lnTo>
                  <a:cubicBezTo>
                    <a:pt x="716183" y="55247"/>
                    <a:pt x="660898" y="0"/>
                    <a:pt x="592701" y="0"/>
                  </a:cubicBezTo>
                  <a:lnTo>
                    <a:pt x="123482" y="0"/>
                  </a:lnTo>
                  <a:cubicBezTo>
                    <a:pt x="55285" y="0"/>
                    <a:pt x="0" y="55247"/>
                    <a:pt x="0" y="123405"/>
                  </a:cubicBezTo>
                  <a:lnTo>
                    <a:pt x="0" y="123405"/>
                  </a:lnTo>
                  <a:lnTo>
                    <a:pt x="0" y="382565"/>
                  </a:lnTo>
                  <a:cubicBezTo>
                    <a:pt x="0" y="450723"/>
                    <a:pt x="55285" y="505976"/>
                    <a:pt x="123482" y="505976"/>
                  </a:cubicBezTo>
                  <a:lnTo>
                    <a:pt x="123482" y="505976"/>
                  </a:lnTo>
                  <a:lnTo>
                    <a:pt x="592701" y="505976"/>
                  </a:lnTo>
                  <a:lnTo>
                    <a:pt x="592701" y="505976"/>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7" name="Shape 934">
              <a:extLst>
                <a:ext uri="{FF2B5EF4-FFF2-40B4-BE49-F238E27FC236}">
                  <a16:creationId xmlns:a16="http://schemas.microsoft.com/office/drawing/2014/main" id="{8C1755F7-0613-416F-A14B-25F49C42EDEA}"/>
                </a:ext>
              </a:extLst>
            </p:cNvPr>
            <p:cNvSpPr/>
            <p:nvPr/>
          </p:nvSpPr>
          <p:spPr>
            <a:xfrm>
              <a:off x="3290043" y="2139257"/>
              <a:ext cx="0" cy="840361"/>
            </a:xfrm>
            <a:custGeom>
              <a:avLst/>
              <a:gdLst/>
              <a:ahLst/>
              <a:cxnLst/>
              <a:rect l="0" t="0" r="0" b="0"/>
              <a:pathLst>
                <a:path h="840060">
                  <a:moveTo>
                    <a:pt x="0" y="0"/>
                  </a:moveTo>
                  <a:lnTo>
                    <a:pt x="0" y="175348"/>
                  </a:lnTo>
                  <a:lnTo>
                    <a:pt x="0" y="336564"/>
                  </a:lnTo>
                  <a:lnTo>
                    <a:pt x="0" y="483643"/>
                  </a:lnTo>
                  <a:lnTo>
                    <a:pt x="0" y="616582"/>
                  </a:lnTo>
                  <a:lnTo>
                    <a:pt x="0" y="735390"/>
                  </a:lnTo>
                  <a:lnTo>
                    <a:pt x="0" y="84006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8" name="Shape 935">
              <a:extLst>
                <a:ext uri="{FF2B5EF4-FFF2-40B4-BE49-F238E27FC236}">
                  <a16:creationId xmlns:a16="http://schemas.microsoft.com/office/drawing/2014/main" id="{941FA66B-4951-44D2-9052-0D2B6AE1388A}"/>
                </a:ext>
              </a:extLst>
            </p:cNvPr>
            <p:cNvSpPr/>
            <p:nvPr/>
          </p:nvSpPr>
          <p:spPr>
            <a:xfrm>
              <a:off x="3257662" y="2050481"/>
              <a:ext cx="66466" cy="97395"/>
            </a:xfrm>
            <a:custGeom>
              <a:avLst/>
              <a:gdLst/>
              <a:ahLst/>
              <a:cxnLst/>
              <a:rect l="0" t="0" r="0" b="0"/>
              <a:pathLst>
                <a:path w="64818" h="97173">
                  <a:moveTo>
                    <a:pt x="32409" y="0"/>
                  </a:moveTo>
                  <a:lnTo>
                    <a:pt x="64818" y="97173"/>
                  </a:lnTo>
                  <a:lnTo>
                    <a:pt x="0" y="97173"/>
                  </a:lnTo>
                  <a:lnTo>
                    <a:pt x="32409"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79" name="Shape 936">
              <a:extLst>
                <a:ext uri="{FF2B5EF4-FFF2-40B4-BE49-F238E27FC236}">
                  <a16:creationId xmlns:a16="http://schemas.microsoft.com/office/drawing/2014/main" id="{19BEBAEE-D3C5-4F11-B0BC-DEAA6E20156D}"/>
                </a:ext>
              </a:extLst>
            </p:cNvPr>
            <p:cNvSpPr/>
            <p:nvPr/>
          </p:nvSpPr>
          <p:spPr>
            <a:xfrm>
              <a:off x="3290043" y="2979619"/>
              <a:ext cx="124410"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40" name="Rectangle 88289"/>
            <p:cNvSpPr>
              <a:spLocks noChangeArrowheads="1"/>
            </p:cNvSpPr>
            <p:nvPr/>
          </p:nvSpPr>
          <p:spPr bwMode="auto">
            <a:xfrm>
              <a:off x="3453211" y="2916891"/>
              <a:ext cx="65766"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9</a:t>
              </a:r>
              <a:endParaRPr lang="zh-CN" altLang="zh-CN" sz="1000">
                <a:solidFill>
                  <a:srgbClr val="000000"/>
                </a:solidFill>
                <a:latin typeface="Tahoma" pitchFamily="34" charset="0"/>
                <a:cs typeface="Tahoma" pitchFamily="34" charset="0"/>
              </a:endParaRPr>
            </a:p>
          </p:txBody>
        </p:sp>
        <p:sp>
          <p:nvSpPr>
            <p:cNvPr id="41041" name="Rectangle 88290"/>
            <p:cNvSpPr>
              <a:spLocks noChangeArrowheads="1"/>
            </p:cNvSpPr>
            <p:nvPr/>
          </p:nvSpPr>
          <p:spPr bwMode="auto">
            <a:xfrm>
              <a:off x="3502789" y="2916891"/>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42" name="Rectangle 938"/>
            <p:cNvSpPr>
              <a:spLocks noChangeArrowheads="1"/>
            </p:cNvSpPr>
            <p:nvPr/>
          </p:nvSpPr>
          <p:spPr bwMode="auto">
            <a:xfrm>
              <a:off x="3550342" y="2933459"/>
              <a:ext cx="523092" cy="103305"/>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通道控制区</a:t>
              </a:r>
              <a:endParaRPr lang="zh-CN" altLang="zh-CN" sz="1000">
                <a:solidFill>
                  <a:srgbClr val="000000"/>
                </a:solidFill>
                <a:latin typeface="Tahoma" pitchFamily="34" charset="0"/>
                <a:cs typeface="Tahoma" pitchFamily="34" charset="0"/>
              </a:endParaRPr>
            </a:p>
          </p:txBody>
        </p:sp>
        <p:sp>
          <p:nvSpPr>
            <p:cNvPr id="41043" name="Rectangle 88264"/>
            <p:cNvSpPr>
              <a:spLocks noChangeArrowheads="1"/>
            </p:cNvSpPr>
            <p:nvPr/>
          </p:nvSpPr>
          <p:spPr bwMode="auto">
            <a:xfrm>
              <a:off x="4377980" y="136440"/>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44" name="Rectangle 88263"/>
            <p:cNvSpPr>
              <a:spLocks noChangeArrowheads="1"/>
            </p:cNvSpPr>
            <p:nvPr/>
          </p:nvSpPr>
          <p:spPr bwMode="auto">
            <a:xfrm>
              <a:off x="4278825" y="136440"/>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12</a:t>
              </a:r>
              <a:endParaRPr lang="zh-CN" altLang="zh-CN" sz="1000">
                <a:solidFill>
                  <a:srgbClr val="000000"/>
                </a:solidFill>
                <a:latin typeface="Tahoma" pitchFamily="34" charset="0"/>
                <a:cs typeface="Tahoma" pitchFamily="34" charset="0"/>
              </a:endParaRPr>
            </a:p>
          </p:txBody>
        </p:sp>
        <p:sp>
          <p:nvSpPr>
            <p:cNvPr id="41045" name="Rectangle 940"/>
            <p:cNvSpPr>
              <a:spLocks noChangeArrowheads="1"/>
            </p:cNvSpPr>
            <p:nvPr/>
          </p:nvSpPr>
          <p:spPr bwMode="auto">
            <a:xfrm>
              <a:off x="4425534" y="153008"/>
              <a:ext cx="209439"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旋钮</a:t>
              </a:r>
              <a:endParaRPr lang="zh-CN" altLang="zh-CN" sz="1000">
                <a:solidFill>
                  <a:srgbClr val="000000"/>
                </a:solidFill>
                <a:latin typeface="Tahoma" pitchFamily="34" charset="0"/>
                <a:cs typeface="Tahoma" pitchFamily="34" charset="0"/>
              </a:endParaRPr>
            </a:p>
          </p:txBody>
        </p:sp>
        <p:sp>
          <p:nvSpPr>
            <p:cNvPr id="41046" name="Rectangle 88261"/>
            <p:cNvSpPr>
              <a:spLocks noChangeArrowheads="1"/>
            </p:cNvSpPr>
            <p:nvPr/>
          </p:nvSpPr>
          <p:spPr bwMode="auto">
            <a:xfrm>
              <a:off x="3815429" y="127669"/>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13</a:t>
              </a:r>
              <a:endParaRPr lang="zh-CN" altLang="zh-CN" sz="1000">
                <a:solidFill>
                  <a:srgbClr val="000000"/>
                </a:solidFill>
                <a:latin typeface="Tahoma" pitchFamily="34" charset="0"/>
                <a:cs typeface="Tahoma" pitchFamily="34" charset="0"/>
              </a:endParaRPr>
            </a:p>
          </p:txBody>
        </p:sp>
        <p:sp>
          <p:nvSpPr>
            <p:cNvPr id="41047" name="Rectangle 88262"/>
            <p:cNvSpPr>
              <a:spLocks noChangeArrowheads="1"/>
            </p:cNvSpPr>
            <p:nvPr/>
          </p:nvSpPr>
          <p:spPr bwMode="auto">
            <a:xfrm>
              <a:off x="3914584" y="127669"/>
              <a:ext cx="637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48" name="Rectangle 942"/>
            <p:cNvSpPr>
              <a:spLocks noChangeArrowheads="1"/>
            </p:cNvSpPr>
            <p:nvPr/>
          </p:nvSpPr>
          <p:spPr bwMode="auto">
            <a:xfrm>
              <a:off x="3962138" y="144237"/>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方向键</a:t>
              </a:r>
              <a:endParaRPr lang="zh-CN" altLang="zh-CN" sz="1000">
                <a:solidFill>
                  <a:srgbClr val="000000"/>
                </a:solidFill>
                <a:latin typeface="Tahoma" pitchFamily="34" charset="0"/>
                <a:cs typeface="Tahoma" pitchFamily="34" charset="0"/>
              </a:endParaRPr>
            </a:p>
          </p:txBody>
        </p:sp>
        <p:sp>
          <p:nvSpPr>
            <p:cNvPr id="89" name="Shape 944">
              <a:extLst>
                <a:ext uri="{FF2B5EF4-FFF2-40B4-BE49-F238E27FC236}">
                  <a16:creationId xmlns:a16="http://schemas.microsoft.com/office/drawing/2014/main" id="{8C05AF2F-34CC-421B-933E-F195F10D19F6}"/>
                </a:ext>
              </a:extLst>
            </p:cNvPr>
            <p:cNvSpPr/>
            <p:nvPr/>
          </p:nvSpPr>
          <p:spPr>
            <a:xfrm>
              <a:off x="2995209" y="907590"/>
              <a:ext cx="714930" cy="135319"/>
            </a:xfrm>
            <a:custGeom>
              <a:avLst/>
              <a:gdLst/>
              <a:ahLst/>
              <a:cxnLst/>
              <a:rect l="0" t="0" r="0" b="0"/>
              <a:pathLst>
                <a:path w="716183" h="135748">
                  <a:moveTo>
                    <a:pt x="648267" y="135748"/>
                  </a:moveTo>
                  <a:cubicBezTo>
                    <a:pt x="685773" y="135748"/>
                    <a:pt x="716183" y="105362"/>
                    <a:pt x="716183" y="67871"/>
                  </a:cubicBezTo>
                  <a:cubicBezTo>
                    <a:pt x="716183" y="30386"/>
                    <a:pt x="685773" y="0"/>
                    <a:pt x="648267" y="0"/>
                  </a:cubicBezTo>
                  <a:lnTo>
                    <a:pt x="67916" y="0"/>
                  </a:lnTo>
                  <a:cubicBezTo>
                    <a:pt x="30410" y="0"/>
                    <a:pt x="0" y="30386"/>
                    <a:pt x="0" y="67871"/>
                  </a:cubicBezTo>
                  <a:cubicBezTo>
                    <a:pt x="0" y="105362"/>
                    <a:pt x="30410" y="135748"/>
                    <a:pt x="67916" y="135748"/>
                  </a:cubicBezTo>
                  <a:lnTo>
                    <a:pt x="648267" y="135748"/>
                  </a:lnTo>
                  <a:close/>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0" name="Shape 945">
              <a:extLst>
                <a:ext uri="{FF2B5EF4-FFF2-40B4-BE49-F238E27FC236}">
                  <a16:creationId xmlns:a16="http://schemas.microsoft.com/office/drawing/2014/main" id="{DE8EE685-FFF9-4A3E-96C5-564F23A6ADE9}"/>
                </a:ext>
              </a:extLst>
            </p:cNvPr>
            <p:cNvSpPr/>
            <p:nvPr/>
          </p:nvSpPr>
          <p:spPr>
            <a:xfrm>
              <a:off x="2673107" y="782613"/>
              <a:ext cx="0" cy="938619"/>
            </a:xfrm>
            <a:custGeom>
              <a:avLst/>
              <a:gdLst/>
              <a:ahLst/>
              <a:cxnLst/>
              <a:rect l="0" t="0" r="0" b="0"/>
              <a:pathLst>
                <a:path h="937911">
                  <a:moveTo>
                    <a:pt x="0" y="0"/>
                  </a:moveTo>
                  <a:lnTo>
                    <a:pt x="0" y="197924"/>
                  </a:lnTo>
                  <a:lnTo>
                    <a:pt x="0" y="379202"/>
                  </a:lnTo>
                  <a:lnTo>
                    <a:pt x="0" y="543840"/>
                  </a:lnTo>
                  <a:lnTo>
                    <a:pt x="0" y="691839"/>
                  </a:lnTo>
                  <a:lnTo>
                    <a:pt x="0" y="823198"/>
                  </a:lnTo>
                  <a:lnTo>
                    <a:pt x="0" y="937911"/>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1" name="Shape 946">
              <a:extLst>
                <a:ext uri="{FF2B5EF4-FFF2-40B4-BE49-F238E27FC236}">
                  <a16:creationId xmlns:a16="http://schemas.microsoft.com/office/drawing/2014/main" id="{B446CA70-E64E-40F7-A0FF-B15236C56F55}"/>
                </a:ext>
              </a:extLst>
            </p:cNvPr>
            <p:cNvSpPr/>
            <p:nvPr/>
          </p:nvSpPr>
          <p:spPr>
            <a:xfrm>
              <a:off x="2673107" y="782613"/>
              <a:ext cx="123557"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2" name="Shape 947">
              <a:extLst>
                <a:ext uri="{FF2B5EF4-FFF2-40B4-BE49-F238E27FC236}">
                  <a16:creationId xmlns:a16="http://schemas.microsoft.com/office/drawing/2014/main" id="{1D8CA957-EDB9-4CA2-B7AE-5445573E386A}"/>
                </a:ext>
              </a:extLst>
            </p:cNvPr>
            <p:cNvSpPr/>
            <p:nvPr/>
          </p:nvSpPr>
          <p:spPr>
            <a:xfrm>
              <a:off x="2673107" y="1721232"/>
              <a:ext cx="123557" cy="0"/>
            </a:xfrm>
            <a:custGeom>
              <a:avLst/>
              <a:gdLst/>
              <a:ahLst/>
              <a:cxnLst/>
              <a:rect l="0" t="0" r="0" b="0"/>
              <a:pathLst>
                <a:path w="123481">
                  <a:moveTo>
                    <a:pt x="123481" y="0"/>
                  </a:moveTo>
                  <a:lnTo>
                    <a:pt x="0" y="0"/>
                  </a:lnTo>
                </a:path>
              </a:pathLst>
            </a:custGeom>
            <a:ln w="10449" cap="rnd">
              <a:round/>
            </a:ln>
          </p:spPr>
          <p:style>
            <a:lnRef idx="1">
              <a:srgbClr val="FF0066"/>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3" name="Shape 948">
              <a:extLst>
                <a:ext uri="{FF2B5EF4-FFF2-40B4-BE49-F238E27FC236}">
                  <a16:creationId xmlns:a16="http://schemas.microsoft.com/office/drawing/2014/main" id="{BF70DBF3-E284-480B-9484-604345CC57DD}"/>
                </a:ext>
              </a:extLst>
            </p:cNvPr>
            <p:cNvSpPr/>
            <p:nvPr/>
          </p:nvSpPr>
          <p:spPr>
            <a:xfrm>
              <a:off x="2575112" y="186172"/>
              <a:ext cx="196840" cy="0"/>
            </a:xfrm>
            <a:custGeom>
              <a:avLst/>
              <a:gdLst/>
              <a:ahLst/>
              <a:cxnLst/>
              <a:rect l="0" t="0" r="0" b="0"/>
              <a:pathLst>
                <a:path w="197565">
                  <a:moveTo>
                    <a:pt x="197565"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4" name="Shape 949">
              <a:extLst>
                <a:ext uri="{FF2B5EF4-FFF2-40B4-BE49-F238E27FC236}">
                  <a16:creationId xmlns:a16="http://schemas.microsoft.com/office/drawing/2014/main" id="{63CCBAAF-DD9E-4B91-ABBC-FEDDB632E73B}"/>
                </a:ext>
              </a:extLst>
            </p:cNvPr>
            <p:cNvSpPr/>
            <p:nvPr/>
          </p:nvSpPr>
          <p:spPr>
            <a:xfrm>
              <a:off x="2883581" y="1297173"/>
              <a:ext cx="34085" cy="0"/>
            </a:xfrm>
            <a:custGeom>
              <a:avLst/>
              <a:gdLst/>
              <a:ahLst/>
              <a:cxnLst/>
              <a:rect l="0" t="0" r="0" b="0"/>
              <a:pathLst>
                <a:path w="34356">
                  <a:moveTo>
                    <a:pt x="3435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5" name="Shape 950">
              <a:extLst>
                <a:ext uri="{FF2B5EF4-FFF2-40B4-BE49-F238E27FC236}">
                  <a16:creationId xmlns:a16="http://schemas.microsoft.com/office/drawing/2014/main" id="{703023F7-0917-43A2-A35B-9623FD64028E}"/>
                </a:ext>
              </a:extLst>
            </p:cNvPr>
            <p:cNvSpPr/>
            <p:nvPr/>
          </p:nvSpPr>
          <p:spPr>
            <a:xfrm>
              <a:off x="2909997" y="1264420"/>
              <a:ext cx="97142"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6" name="Shape 951">
              <a:extLst>
                <a:ext uri="{FF2B5EF4-FFF2-40B4-BE49-F238E27FC236}">
                  <a16:creationId xmlns:a16="http://schemas.microsoft.com/office/drawing/2014/main" id="{79C6B7FF-21AF-4F0A-A344-CAF4BCE579FB}"/>
                </a:ext>
              </a:extLst>
            </p:cNvPr>
            <p:cNvSpPr/>
            <p:nvPr/>
          </p:nvSpPr>
          <p:spPr>
            <a:xfrm>
              <a:off x="2883581" y="62057"/>
              <a:ext cx="0" cy="1235115"/>
            </a:xfrm>
            <a:custGeom>
              <a:avLst/>
              <a:gdLst/>
              <a:ahLst/>
              <a:cxnLst/>
              <a:rect l="0" t="0" r="0" b="0"/>
              <a:pathLst>
                <a:path h="1234092">
                  <a:moveTo>
                    <a:pt x="0" y="0"/>
                  </a:moveTo>
                  <a:lnTo>
                    <a:pt x="0" y="224561"/>
                  </a:lnTo>
                  <a:lnTo>
                    <a:pt x="0" y="433032"/>
                  </a:lnTo>
                  <a:lnTo>
                    <a:pt x="0" y="625418"/>
                  </a:lnTo>
                  <a:lnTo>
                    <a:pt x="0" y="801719"/>
                  </a:lnTo>
                  <a:lnTo>
                    <a:pt x="0" y="961930"/>
                  </a:lnTo>
                  <a:lnTo>
                    <a:pt x="0" y="1106056"/>
                  </a:lnTo>
                  <a:lnTo>
                    <a:pt x="0" y="1234092"/>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7" name="Shape 952">
              <a:extLst>
                <a:ext uri="{FF2B5EF4-FFF2-40B4-BE49-F238E27FC236}">
                  <a16:creationId xmlns:a16="http://schemas.microsoft.com/office/drawing/2014/main" id="{E2385031-E92B-4B1C-9641-66D2CB1A912D}"/>
                </a:ext>
              </a:extLst>
            </p:cNvPr>
            <p:cNvSpPr/>
            <p:nvPr/>
          </p:nvSpPr>
          <p:spPr>
            <a:xfrm>
              <a:off x="2933004" y="979990"/>
              <a:ext cx="34937" cy="0"/>
            </a:xfrm>
            <a:custGeom>
              <a:avLst/>
              <a:gdLst/>
              <a:ahLst/>
              <a:cxnLst/>
              <a:rect l="0" t="0" r="0" b="0"/>
              <a:pathLst>
                <a:path w="34356">
                  <a:moveTo>
                    <a:pt x="3435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8" name="Shape 953">
              <a:extLst>
                <a:ext uri="{FF2B5EF4-FFF2-40B4-BE49-F238E27FC236}">
                  <a16:creationId xmlns:a16="http://schemas.microsoft.com/office/drawing/2014/main" id="{106E694E-3332-466F-B124-20A8FB8AFFE4}"/>
                </a:ext>
              </a:extLst>
            </p:cNvPr>
            <p:cNvSpPr/>
            <p:nvPr/>
          </p:nvSpPr>
          <p:spPr>
            <a:xfrm>
              <a:off x="2958567" y="948100"/>
              <a:ext cx="97994" cy="64643"/>
            </a:xfrm>
            <a:custGeom>
              <a:avLst/>
              <a:gdLst/>
              <a:ahLst/>
              <a:cxnLst/>
              <a:rect l="0" t="0" r="0" b="0"/>
              <a:pathLst>
                <a:path w="97227" h="64782">
                  <a:moveTo>
                    <a:pt x="0" y="0"/>
                  </a:moveTo>
                  <a:lnTo>
                    <a:pt x="97227" y="32391"/>
                  </a:lnTo>
                  <a:lnTo>
                    <a:pt x="0" y="64782"/>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99" name="Shape 954">
              <a:extLst>
                <a:ext uri="{FF2B5EF4-FFF2-40B4-BE49-F238E27FC236}">
                  <a16:creationId xmlns:a16="http://schemas.microsoft.com/office/drawing/2014/main" id="{AD06DDE4-5CC2-4D8F-B262-E08BF371D6CE}"/>
                </a:ext>
              </a:extLst>
            </p:cNvPr>
            <p:cNvSpPr/>
            <p:nvPr/>
          </p:nvSpPr>
          <p:spPr>
            <a:xfrm>
              <a:off x="2920222" y="67229"/>
              <a:ext cx="12782" cy="912762"/>
            </a:xfrm>
            <a:custGeom>
              <a:avLst/>
              <a:gdLst/>
              <a:ahLst/>
              <a:cxnLst/>
              <a:rect l="0" t="0" r="0" b="0"/>
              <a:pathLst>
                <a:path w="12350" h="913233">
                  <a:moveTo>
                    <a:pt x="0" y="0"/>
                  </a:moveTo>
                  <a:lnTo>
                    <a:pt x="2607" y="192712"/>
                  </a:lnTo>
                  <a:lnTo>
                    <a:pt x="4992" y="369223"/>
                  </a:lnTo>
                  <a:lnTo>
                    <a:pt x="7161" y="529532"/>
                  </a:lnTo>
                  <a:lnTo>
                    <a:pt x="9108" y="673632"/>
                  </a:lnTo>
                  <a:lnTo>
                    <a:pt x="10840" y="801530"/>
                  </a:lnTo>
                  <a:lnTo>
                    <a:pt x="12350" y="91323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00" name="Shape 955">
              <a:extLst>
                <a:ext uri="{FF2B5EF4-FFF2-40B4-BE49-F238E27FC236}">
                  <a16:creationId xmlns:a16="http://schemas.microsoft.com/office/drawing/2014/main" id="{F72809BF-1E9D-46D1-967E-6101422EFF3B}"/>
                </a:ext>
              </a:extLst>
            </p:cNvPr>
            <p:cNvSpPr/>
            <p:nvPr/>
          </p:nvSpPr>
          <p:spPr>
            <a:xfrm>
              <a:off x="2561478" y="62057"/>
              <a:ext cx="322102" cy="0"/>
            </a:xfrm>
            <a:custGeom>
              <a:avLst/>
              <a:gdLst/>
              <a:ahLst/>
              <a:cxnLst/>
              <a:rect l="0" t="0" r="0" b="0"/>
              <a:pathLst>
                <a:path w="321046">
                  <a:moveTo>
                    <a:pt x="321046"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01" name="Shape 956">
              <a:extLst>
                <a:ext uri="{FF2B5EF4-FFF2-40B4-BE49-F238E27FC236}">
                  <a16:creationId xmlns:a16="http://schemas.microsoft.com/office/drawing/2014/main" id="{E40A4AAD-944B-454E-9F08-737D1A956C83}"/>
                </a:ext>
              </a:extLst>
            </p:cNvPr>
            <p:cNvSpPr/>
            <p:nvPr/>
          </p:nvSpPr>
          <p:spPr>
            <a:xfrm>
              <a:off x="2933004" y="67229"/>
              <a:ext cx="123558" cy="0"/>
            </a:xfrm>
            <a:custGeom>
              <a:avLst/>
              <a:gdLst/>
              <a:ahLst/>
              <a:cxnLst/>
              <a:rect l="0" t="0" r="0" b="0"/>
              <a:pathLst>
                <a:path w="123481">
                  <a:moveTo>
                    <a:pt x="123481" y="0"/>
                  </a:moveTo>
                  <a:lnTo>
                    <a:pt x="0" y="0"/>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41062" name="Rectangle 88260"/>
            <p:cNvSpPr>
              <a:spLocks noChangeArrowheads="1"/>
            </p:cNvSpPr>
            <p:nvPr/>
          </p:nvSpPr>
          <p:spPr bwMode="auto">
            <a:xfrm>
              <a:off x="3182054" y="127669"/>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63" name="Rectangle 88259"/>
            <p:cNvSpPr>
              <a:spLocks noChangeArrowheads="1"/>
            </p:cNvSpPr>
            <p:nvPr/>
          </p:nvSpPr>
          <p:spPr bwMode="auto">
            <a:xfrm>
              <a:off x="3081888" y="127669"/>
              <a:ext cx="1325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14</a:t>
              </a:r>
              <a:endParaRPr lang="zh-CN" altLang="zh-CN" sz="1000">
                <a:solidFill>
                  <a:srgbClr val="000000"/>
                </a:solidFill>
                <a:latin typeface="Tahoma" pitchFamily="34" charset="0"/>
                <a:cs typeface="Tahoma" pitchFamily="34" charset="0"/>
              </a:endParaRPr>
            </a:p>
          </p:txBody>
        </p:sp>
        <p:sp>
          <p:nvSpPr>
            <p:cNvPr id="41064" name="Rectangle 958"/>
            <p:cNvSpPr>
              <a:spLocks noChangeArrowheads="1"/>
            </p:cNvSpPr>
            <p:nvPr/>
          </p:nvSpPr>
          <p:spPr bwMode="auto">
            <a:xfrm>
              <a:off x="3229608" y="144237"/>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波形选择区</a:t>
              </a:r>
              <a:endParaRPr lang="zh-CN" altLang="zh-CN" sz="1000">
                <a:solidFill>
                  <a:srgbClr val="000000"/>
                </a:solidFill>
                <a:latin typeface="Tahoma" pitchFamily="34" charset="0"/>
                <a:cs typeface="Tahoma" pitchFamily="34" charset="0"/>
              </a:endParaRPr>
            </a:p>
          </p:txBody>
        </p:sp>
        <p:sp>
          <p:nvSpPr>
            <p:cNvPr id="41065" name="Rectangle 88253"/>
            <p:cNvSpPr>
              <a:spLocks noChangeArrowheads="1"/>
            </p:cNvSpPr>
            <p:nvPr/>
          </p:nvSpPr>
          <p:spPr bwMode="auto">
            <a:xfrm>
              <a:off x="3081888" y="4873"/>
              <a:ext cx="1325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15</a:t>
              </a:r>
              <a:endParaRPr lang="zh-CN" altLang="zh-CN" sz="1000">
                <a:solidFill>
                  <a:srgbClr val="000000"/>
                </a:solidFill>
                <a:latin typeface="Tahoma" pitchFamily="34" charset="0"/>
                <a:cs typeface="Tahoma" pitchFamily="34" charset="0"/>
              </a:endParaRPr>
            </a:p>
          </p:txBody>
        </p:sp>
        <p:sp>
          <p:nvSpPr>
            <p:cNvPr id="41066" name="Rectangle 88254"/>
            <p:cNvSpPr>
              <a:spLocks noChangeArrowheads="1"/>
            </p:cNvSpPr>
            <p:nvPr/>
          </p:nvSpPr>
          <p:spPr bwMode="auto">
            <a:xfrm>
              <a:off x="3182054" y="4873"/>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67" name="Rectangle 960"/>
            <p:cNvSpPr>
              <a:spLocks noChangeArrowheads="1"/>
            </p:cNvSpPr>
            <p:nvPr/>
          </p:nvSpPr>
          <p:spPr bwMode="auto">
            <a:xfrm>
              <a:off x="3229608" y="20466"/>
              <a:ext cx="523091"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模式选择区</a:t>
              </a:r>
              <a:endParaRPr lang="zh-CN" altLang="zh-CN" sz="1000">
                <a:solidFill>
                  <a:srgbClr val="000000"/>
                </a:solidFill>
                <a:latin typeface="Tahoma" pitchFamily="34" charset="0"/>
                <a:cs typeface="Tahoma" pitchFamily="34" charset="0"/>
              </a:endParaRPr>
            </a:p>
          </p:txBody>
        </p:sp>
        <p:sp>
          <p:nvSpPr>
            <p:cNvPr id="41068" name="Rectangle 88257"/>
            <p:cNvSpPr>
              <a:spLocks noChangeArrowheads="1"/>
            </p:cNvSpPr>
            <p:nvPr/>
          </p:nvSpPr>
          <p:spPr bwMode="auto">
            <a:xfrm>
              <a:off x="1879891" y="107203"/>
              <a:ext cx="132543"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16</a:t>
              </a:r>
              <a:endParaRPr lang="zh-CN" altLang="zh-CN" sz="1000">
                <a:solidFill>
                  <a:srgbClr val="000000"/>
                </a:solidFill>
                <a:latin typeface="Tahoma" pitchFamily="34" charset="0"/>
                <a:cs typeface="Tahoma" pitchFamily="34" charset="0"/>
              </a:endParaRPr>
            </a:p>
          </p:txBody>
        </p:sp>
        <p:sp>
          <p:nvSpPr>
            <p:cNvPr id="41069" name="Rectangle 88258"/>
            <p:cNvSpPr>
              <a:spLocks noChangeArrowheads="1"/>
            </p:cNvSpPr>
            <p:nvPr/>
          </p:nvSpPr>
          <p:spPr bwMode="auto">
            <a:xfrm>
              <a:off x="1979045" y="107203"/>
              <a:ext cx="63742"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70" name="Rectangle 962"/>
            <p:cNvSpPr>
              <a:spLocks noChangeArrowheads="1"/>
            </p:cNvSpPr>
            <p:nvPr/>
          </p:nvSpPr>
          <p:spPr bwMode="auto">
            <a:xfrm>
              <a:off x="2026599" y="123771"/>
              <a:ext cx="732530"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返回上一级菜单</a:t>
              </a:r>
              <a:endParaRPr lang="zh-CN" altLang="zh-CN" sz="1000">
                <a:solidFill>
                  <a:srgbClr val="000000"/>
                </a:solidFill>
                <a:latin typeface="Tahoma" pitchFamily="34" charset="0"/>
                <a:cs typeface="Tahoma" pitchFamily="34" charset="0"/>
              </a:endParaRPr>
            </a:p>
          </p:txBody>
        </p:sp>
        <p:sp>
          <p:nvSpPr>
            <p:cNvPr id="41071" name="Rectangle 88251"/>
            <p:cNvSpPr>
              <a:spLocks noChangeArrowheads="1"/>
            </p:cNvSpPr>
            <p:nvPr/>
          </p:nvSpPr>
          <p:spPr bwMode="auto">
            <a:xfrm>
              <a:off x="1743300" y="0"/>
              <a:ext cx="132544"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17</a:t>
              </a:r>
              <a:endParaRPr lang="zh-CN" altLang="zh-CN" sz="1000">
                <a:solidFill>
                  <a:srgbClr val="000000"/>
                </a:solidFill>
                <a:latin typeface="Tahoma" pitchFamily="34" charset="0"/>
                <a:cs typeface="Tahoma" pitchFamily="34" charset="0"/>
              </a:endParaRPr>
            </a:p>
          </p:txBody>
        </p:sp>
        <p:sp>
          <p:nvSpPr>
            <p:cNvPr id="41072" name="Rectangle 88252"/>
            <p:cNvSpPr>
              <a:spLocks noChangeArrowheads="1"/>
            </p:cNvSpPr>
            <p:nvPr/>
          </p:nvSpPr>
          <p:spPr bwMode="auto">
            <a:xfrm>
              <a:off x="1843467" y="0"/>
              <a:ext cx="62730"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a:t>
              </a:r>
              <a:endParaRPr lang="zh-CN" altLang="zh-CN" sz="1000">
                <a:solidFill>
                  <a:srgbClr val="000000"/>
                </a:solidFill>
                <a:latin typeface="Tahoma" pitchFamily="34" charset="0"/>
                <a:cs typeface="Tahoma" pitchFamily="34" charset="0"/>
              </a:endParaRPr>
            </a:p>
          </p:txBody>
        </p:sp>
        <p:sp>
          <p:nvSpPr>
            <p:cNvPr id="41073" name="Rectangle 964"/>
            <p:cNvSpPr>
              <a:spLocks noChangeArrowheads="1"/>
            </p:cNvSpPr>
            <p:nvPr/>
          </p:nvSpPr>
          <p:spPr bwMode="auto">
            <a:xfrm>
              <a:off x="1891020" y="16568"/>
              <a:ext cx="313652" cy="103305"/>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快捷键</a:t>
              </a:r>
              <a:endParaRPr lang="zh-CN" altLang="zh-CN" sz="1000">
                <a:solidFill>
                  <a:srgbClr val="000000"/>
                </a:solidFill>
                <a:latin typeface="Tahoma" pitchFamily="34" charset="0"/>
                <a:cs typeface="Tahoma" pitchFamily="34" charset="0"/>
              </a:endParaRPr>
            </a:p>
          </p:txBody>
        </p:sp>
        <p:sp>
          <p:nvSpPr>
            <p:cNvPr id="41074" name="Rectangle 965"/>
            <p:cNvSpPr>
              <a:spLocks noChangeArrowheads="1"/>
            </p:cNvSpPr>
            <p:nvPr/>
          </p:nvSpPr>
          <p:spPr bwMode="auto">
            <a:xfrm>
              <a:off x="2126766" y="0"/>
              <a:ext cx="60707"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a:t>
              </a:r>
              <a:endParaRPr lang="zh-CN" altLang="zh-CN" sz="1000">
                <a:solidFill>
                  <a:srgbClr val="000000"/>
                </a:solidFill>
                <a:latin typeface="Tahoma" pitchFamily="34" charset="0"/>
                <a:cs typeface="Tahoma" pitchFamily="34" charset="0"/>
              </a:endParaRPr>
            </a:p>
          </p:txBody>
        </p:sp>
        <p:sp>
          <p:nvSpPr>
            <p:cNvPr id="41075" name="Rectangle 966"/>
            <p:cNvSpPr>
              <a:spLocks noChangeArrowheads="1"/>
            </p:cNvSpPr>
            <p:nvPr/>
          </p:nvSpPr>
          <p:spPr bwMode="auto">
            <a:xfrm>
              <a:off x="2172295" y="16568"/>
              <a:ext cx="523092" cy="103305"/>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辅助功能键</a:t>
              </a:r>
              <a:endParaRPr lang="zh-CN" altLang="zh-CN" sz="1000">
                <a:solidFill>
                  <a:srgbClr val="000000"/>
                </a:solidFill>
                <a:latin typeface="Tahoma" pitchFamily="34" charset="0"/>
                <a:cs typeface="Tahoma" pitchFamily="34" charset="0"/>
              </a:endParaRPr>
            </a:p>
          </p:txBody>
        </p:sp>
        <p:sp>
          <p:nvSpPr>
            <p:cNvPr id="41076" name="Rectangle 88256"/>
            <p:cNvSpPr>
              <a:spLocks noChangeArrowheads="1"/>
            </p:cNvSpPr>
            <p:nvPr/>
          </p:nvSpPr>
          <p:spPr bwMode="auto">
            <a:xfrm>
              <a:off x="712294" y="103305"/>
              <a:ext cx="271158"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 LCD</a:t>
              </a:r>
              <a:endParaRPr lang="zh-CN" altLang="zh-CN" sz="1000">
                <a:solidFill>
                  <a:srgbClr val="000000"/>
                </a:solidFill>
                <a:latin typeface="Tahoma" pitchFamily="34" charset="0"/>
                <a:cs typeface="Tahoma" pitchFamily="34" charset="0"/>
              </a:endParaRPr>
            </a:p>
          </p:txBody>
        </p:sp>
        <p:sp>
          <p:nvSpPr>
            <p:cNvPr id="41077" name="Rectangle 88255"/>
            <p:cNvSpPr>
              <a:spLocks noChangeArrowheads="1"/>
            </p:cNvSpPr>
            <p:nvPr/>
          </p:nvSpPr>
          <p:spPr bwMode="auto">
            <a:xfrm>
              <a:off x="612128" y="103305"/>
              <a:ext cx="133555" cy="132542"/>
            </a:xfrm>
            <a:prstGeom prst="rect">
              <a:avLst/>
            </a:prstGeom>
            <a:noFill/>
            <a:ln w="9525">
              <a:noFill/>
              <a:miter lim="800000"/>
              <a:headEnd/>
              <a:tailEnd/>
            </a:ln>
          </p:spPr>
          <p:txBody>
            <a:bodyPr lIns="0" tIns="0" rIns="0" bIns="0"/>
            <a:lstStyle/>
            <a:p>
              <a:pPr eaLnBrk="1" hangingPunct="1">
                <a:lnSpc>
                  <a:spcPct val="107000"/>
                </a:lnSpc>
                <a:spcAft>
                  <a:spcPts val="800"/>
                </a:spcAft>
              </a:pPr>
              <a:r>
                <a:rPr lang="en-US" altLang="zh-CN" sz="600" b="1">
                  <a:solidFill>
                    <a:srgbClr val="000000"/>
                  </a:solidFill>
                  <a:latin typeface="Tahoma" pitchFamily="34" charset="0"/>
                  <a:cs typeface="Tahoma" pitchFamily="34" charset="0"/>
                </a:rPr>
                <a:t>18</a:t>
              </a:r>
              <a:endParaRPr lang="zh-CN" altLang="zh-CN" sz="1000">
                <a:solidFill>
                  <a:srgbClr val="000000"/>
                </a:solidFill>
                <a:latin typeface="Tahoma" pitchFamily="34" charset="0"/>
                <a:cs typeface="Tahoma" pitchFamily="34" charset="0"/>
              </a:endParaRPr>
            </a:p>
          </p:txBody>
        </p:sp>
        <p:sp>
          <p:nvSpPr>
            <p:cNvPr id="41078" name="Rectangle 968"/>
            <p:cNvSpPr>
              <a:spLocks noChangeArrowheads="1"/>
            </p:cNvSpPr>
            <p:nvPr/>
          </p:nvSpPr>
          <p:spPr bwMode="auto">
            <a:xfrm>
              <a:off x="916674" y="118898"/>
              <a:ext cx="313652" cy="104279"/>
            </a:xfrm>
            <a:prstGeom prst="rect">
              <a:avLst/>
            </a:prstGeom>
            <a:noFill/>
            <a:ln w="9525">
              <a:noFill/>
              <a:miter lim="800000"/>
              <a:headEnd/>
              <a:tailEnd/>
            </a:ln>
          </p:spPr>
          <p:txBody>
            <a:bodyPr lIns="0" tIns="0" rIns="0" bIns="0"/>
            <a:lstStyle/>
            <a:p>
              <a:pPr eaLnBrk="1" hangingPunct="1">
                <a:lnSpc>
                  <a:spcPct val="107000"/>
                </a:lnSpc>
                <a:spcAft>
                  <a:spcPts val="800"/>
                </a:spcAft>
              </a:pPr>
              <a:r>
                <a:rPr lang="zh-CN" altLang="zh-CN" sz="600">
                  <a:solidFill>
                    <a:srgbClr val="000000"/>
                  </a:solidFill>
                  <a:latin typeface="Tahoma" pitchFamily="34" charset="0"/>
                </a:rPr>
                <a:t>显示屏</a:t>
              </a:r>
              <a:endParaRPr lang="zh-CN" altLang="zh-CN" sz="1000">
                <a:solidFill>
                  <a:srgbClr val="000000"/>
                </a:solidFill>
                <a:latin typeface="Tahoma" pitchFamily="34" charset="0"/>
                <a:cs typeface="Tahoma" pitchFamily="34" charset="0"/>
              </a:endParaRPr>
            </a:p>
          </p:txBody>
        </p:sp>
        <p:sp>
          <p:nvSpPr>
            <p:cNvPr id="119" name="Shape 969">
              <a:extLst>
                <a:ext uri="{FF2B5EF4-FFF2-40B4-BE49-F238E27FC236}">
                  <a16:creationId xmlns:a16="http://schemas.microsoft.com/office/drawing/2014/main" id="{297BADD5-7A91-4136-B22B-7770F5B66443}"/>
                </a:ext>
              </a:extLst>
            </p:cNvPr>
            <p:cNvSpPr/>
            <p:nvPr/>
          </p:nvSpPr>
          <p:spPr>
            <a:xfrm>
              <a:off x="382603" y="162901"/>
              <a:ext cx="210474" cy="408545"/>
            </a:xfrm>
            <a:custGeom>
              <a:avLst/>
              <a:gdLst/>
              <a:ahLst/>
              <a:cxnLst/>
              <a:rect l="0" t="0" r="0" b="0"/>
              <a:pathLst>
                <a:path w="209914" h="408673">
                  <a:moveTo>
                    <a:pt x="209914" y="0"/>
                  </a:moveTo>
                  <a:lnTo>
                    <a:pt x="0" y="0"/>
                  </a:lnTo>
                  <a:lnTo>
                    <a:pt x="0" y="408673"/>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20" name="Shape 970">
              <a:extLst>
                <a:ext uri="{FF2B5EF4-FFF2-40B4-BE49-F238E27FC236}">
                  <a16:creationId xmlns:a16="http://schemas.microsoft.com/office/drawing/2014/main" id="{6F281487-32BB-4A78-BC46-3BBDCD8C542E}"/>
                </a:ext>
              </a:extLst>
            </p:cNvPr>
            <p:cNvSpPr/>
            <p:nvPr/>
          </p:nvSpPr>
          <p:spPr>
            <a:xfrm>
              <a:off x="350222" y="563688"/>
              <a:ext cx="64761" cy="95672"/>
            </a:xfrm>
            <a:custGeom>
              <a:avLst/>
              <a:gdLst/>
              <a:ahLst/>
              <a:cxnLst/>
              <a:rect l="0" t="0" r="0" b="0"/>
              <a:pathLst>
                <a:path w="64818" h="97173">
                  <a:moveTo>
                    <a:pt x="0" y="0"/>
                  </a:moveTo>
                  <a:lnTo>
                    <a:pt x="64818" y="0"/>
                  </a:lnTo>
                  <a:lnTo>
                    <a:pt x="32409" y="97173"/>
                  </a:lnTo>
                  <a:lnTo>
                    <a:pt x="0" y="0"/>
                  </a:lnTo>
                  <a:close/>
                </a:path>
              </a:pathLst>
            </a:custGeom>
            <a:ln w="0" cap="rnd">
              <a:round/>
            </a:ln>
          </p:spPr>
          <p:style>
            <a:lnRef idx="0">
              <a:srgbClr val="000000">
                <a:alpha val="0"/>
              </a:srgbClr>
            </a:lnRef>
            <a:fillRef idx="1">
              <a:srgbClr val="FF0000"/>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sp>
          <p:nvSpPr>
            <p:cNvPr id="121" name="Shape 971">
              <a:extLst>
                <a:ext uri="{FF2B5EF4-FFF2-40B4-BE49-F238E27FC236}">
                  <a16:creationId xmlns:a16="http://schemas.microsoft.com/office/drawing/2014/main" id="{4F09487A-4DA8-44B6-BFFA-2D064638961F}"/>
                </a:ext>
              </a:extLst>
            </p:cNvPr>
            <p:cNvSpPr/>
            <p:nvPr/>
          </p:nvSpPr>
          <p:spPr>
            <a:xfrm>
              <a:off x="228369" y="2284058"/>
              <a:ext cx="0" cy="369759"/>
            </a:xfrm>
            <a:custGeom>
              <a:avLst/>
              <a:gdLst/>
              <a:ahLst/>
              <a:cxnLst/>
              <a:rect l="0" t="0" r="0" b="0"/>
              <a:pathLst>
                <a:path h="370229">
                  <a:moveTo>
                    <a:pt x="0" y="0"/>
                  </a:moveTo>
                  <a:lnTo>
                    <a:pt x="0" y="98818"/>
                  </a:lnTo>
                  <a:lnTo>
                    <a:pt x="0" y="185255"/>
                  </a:lnTo>
                  <a:lnTo>
                    <a:pt x="0" y="259297"/>
                  </a:lnTo>
                  <a:lnTo>
                    <a:pt x="0" y="320957"/>
                  </a:lnTo>
                  <a:lnTo>
                    <a:pt x="0" y="370229"/>
                  </a:lnTo>
                </a:path>
              </a:pathLst>
            </a:custGeom>
            <a:ln w="10449" cap="rnd">
              <a:round/>
            </a:ln>
          </p:spPr>
          <p:style>
            <a:lnRef idx="1">
              <a:srgbClr val="FF0000"/>
            </a:lnRef>
            <a:fillRef idx="0">
              <a:srgbClr val="000000">
                <a:alpha val="0"/>
              </a:srgbClr>
            </a:fillRef>
            <a:effectRef idx="0">
              <a:scrgbClr r="0" g="0" b="0"/>
            </a:effectRef>
            <a:fontRef idx="none"/>
          </p:style>
          <p:txBody>
            <a:bodyPr/>
            <a:lstStyle/>
            <a:p>
              <a:pPr eaLnBrk="1" hangingPunct="1">
                <a:defRPr/>
              </a:pPr>
              <a:endParaRPr lang="zh-CN" altLang="en-US">
                <a:latin typeface="Arial" panose="020B0604020202020204" pitchFamily="34" charset="0"/>
                <a:ea typeface="宋体" panose="02010600030101010101" pitchFamily="2" charset="-122"/>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r>
              <a:rPr lang="zh-CN" altLang="en-US" sz="2400" dirty="0">
                <a:latin typeface="+mn-ea"/>
              </a:rPr>
              <a:t>一、实验内容</a:t>
            </a:r>
          </a:p>
          <a:p>
            <a:r>
              <a:rPr lang="en-US" altLang="zh-CN" sz="2400" dirty="0">
                <a:latin typeface="+mn-ea"/>
              </a:rPr>
              <a:t>1</a:t>
            </a:r>
            <a:r>
              <a:rPr lang="zh-CN" altLang="en-US" sz="2400" dirty="0">
                <a:latin typeface="+mn-ea"/>
              </a:rPr>
              <a:t>、实验箱门电路芯片（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）真值表的测量</a:t>
            </a:r>
            <a:r>
              <a:rPr lang="zh-CN" altLang="zh-CN" sz="2400" dirty="0">
                <a:latin typeface="+mn-ea"/>
              </a:rPr>
              <a:t>。</a:t>
            </a:r>
            <a:endParaRPr lang="en-US" altLang="zh-CN" sz="2400" dirty="0">
              <a:latin typeface="+mn-ea"/>
            </a:endParaRPr>
          </a:p>
          <a:p>
            <a:pPr marL="0" indent="0">
              <a:buNone/>
            </a:pPr>
            <a:r>
              <a:rPr lang="zh-CN" altLang="en-US" sz="2400" dirty="0">
                <a:latin typeface="+mn-ea"/>
              </a:rPr>
              <a:t>     真值表是表征逻辑事件输入和输出之间全部可能状态的表格。通常以</a:t>
            </a:r>
            <a:r>
              <a:rPr lang="en-US" altLang="zh-CN" sz="2400" dirty="0">
                <a:latin typeface="+mn-ea"/>
              </a:rPr>
              <a:t>1</a:t>
            </a:r>
            <a:r>
              <a:rPr lang="zh-CN" altLang="en-US" sz="2400" dirty="0">
                <a:latin typeface="+mn-ea"/>
              </a:rPr>
              <a:t>（</a:t>
            </a:r>
            <a:r>
              <a:rPr lang="en-US" altLang="zh-CN" sz="2400" dirty="0">
                <a:latin typeface="+mn-ea"/>
              </a:rPr>
              <a:t>HIGH</a:t>
            </a:r>
            <a:r>
              <a:rPr lang="zh-CN" altLang="en-US" sz="2400" dirty="0">
                <a:latin typeface="+mn-ea"/>
              </a:rPr>
              <a:t>）表示真，</a:t>
            </a:r>
            <a:r>
              <a:rPr lang="en-US" altLang="zh-CN" sz="2400" dirty="0">
                <a:latin typeface="+mn-ea"/>
              </a:rPr>
              <a:t>0 (LOW)</a:t>
            </a:r>
            <a:r>
              <a:rPr lang="zh-CN" altLang="en-US" sz="2400" dirty="0">
                <a:latin typeface="+mn-ea"/>
              </a:rPr>
              <a:t>表示假。</a:t>
            </a:r>
            <a:endParaRPr lang="en-US" altLang="zh-CN" sz="2400" dirty="0">
              <a:latin typeface="+mn-ea"/>
            </a:endParaRPr>
          </a:p>
          <a:p>
            <a:pPr marL="0" indent="0">
              <a:buNone/>
            </a:pPr>
            <a:endParaRPr lang="en-US" altLang="zh-CN" sz="2400" dirty="0">
              <a:latin typeface="+mn-ea"/>
            </a:endParaRPr>
          </a:p>
          <a:p>
            <a:pPr marL="0" indent="0">
              <a:buNone/>
            </a:pPr>
            <a:r>
              <a:rPr lang="zh-CN" altLang="en-US" sz="2000" b="1" dirty="0">
                <a:latin typeface="+mn-ea"/>
              </a:rPr>
              <a:t>      测量芯片真值表的操作步骤：</a:t>
            </a:r>
            <a:endParaRPr lang="en-US" altLang="zh-CN" sz="2000" b="1" dirty="0">
              <a:latin typeface="+mn-ea"/>
            </a:endParaRPr>
          </a:p>
          <a:p>
            <a:pPr marL="0" indent="0">
              <a:buNone/>
            </a:pPr>
            <a:r>
              <a:rPr lang="zh-CN" altLang="en-US" sz="2000" dirty="0">
                <a:latin typeface="+mn-ea"/>
              </a:rPr>
              <a:t>    （</a:t>
            </a:r>
            <a:r>
              <a:rPr lang="en-US" altLang="zh-CN" sz="2000" dirty="0">
                <a:latin typeface="+mn-ea"/>
              </a:rPr>
              <a:t>1</a:t>
            </a:r>
            <a:r>
              <a:rPr lang="zh-CN" altLang="en-US" sz="2000" dirty="0">
                <a:latin typeface="+mn-ea"/>
              </a:rPr>
              <a:t>）找出芯片中具有逻辑关系的一组输入输出引脚，将</a:t>
            </a:r>
            <a:r>
              <a:rPr lang="en-US" altLang="zh-CN" sz="2000" dirty="0">
                <a:latin typeface="+mn-ea"/>
              </a:rPr>
              <a:t>n</a:t>
            </a:r>
            <a:r>
              <a:rPr lang="zh-CN" altLang="en-US" sz="2000" dirty="0">
                <a:latin typeface="+mn-ea"/>
              </a:rPr>
              <a:t>个输入引脚全部可能取值，按照从低到高的顺序填入表格左侧；</a:t>
            </a:r>
            <a:endParaRPr lang="en-US" altLang="zh-CN" sz="2000" dirty="0">
              <a:latin typeface="+mn-ea"/>
            </a:endParaRPr>
          </a:p>
          <a:p>
            <a:pPr marL="0" indent="0">
              <a:buNone/>
            </a:pPr>
            <a:endParaRPr lang="en-US" altLang="zh-CN" sz="2800" dirty="0"/>
          </a:p>
          <a:p>
            <a:pPr marL="0" indent="0">
              <a:buNone/>
            </a:pPr>
            <a:endParaRPr lang="en-US" altLang="zh-CN" sz="2800" dirty="0"/>
          </a:p>
          <a:p>
            <a:pPr marL="0" indent="0">
              <a:buNone/>
            </a:pP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7564" y="714356"/>
            <a:ext cx="2186006" cy="704104"/>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600200"/>
            <a:ext cx="8229600" cy="5141168"/>
          </a:xfrm>
        </p:spPr>
        <p:txBody>
          <a:bodyPr>
            <a:normAutofit/>
          </a:bodyPr>
          <a:lstStyle/>
          <a:p>
            <a:pPr marL="0" indent="0">
              <a:buNone/>
            </a:pPr>
            <a:r>
              <a:rPr lang="zh-CN" altLang="en-US" sz="2000" dirty="0"/>
              <a:t>（</a:t>
            </a:r>
            <a:r>
              <a:rPr lang="en-US" altLang="zh-CN" sz="2000" dirty="0"/>
              <a:t>2</a:t>
            </a:r>
            <a:r>
              <a:rPr lang="zh-CN" altLang="en-US" sz="2000" dirty="0"/>
              <a:t>）将实验箱拨码开关信号用导线接入待测芯片输入引脚；</a:t>
            </a:r>
            <a:endParaRPr lang="en-US" altLang="zh-CN" sz="2000" dirty="0"/>
          </a:p>
          <a:p>
            <a:pPr marL="0" indent="0">
              <a:buNone/>
            </a:pPr>
            <a:r>
              <a:rPr lang="zh-CN" altLang="en-US" sz="2000" dirty="0"/>
              <a:t>（</a:t>
            </a:r>
            <a:r>
              <a:rPr lang="en-US" altLang="zh-CN" sz="2000" dirty="0"/>
              <a:t>3</a:t>
            </a:r>
            <a:r>
              <a:rPr lang="zh-CN" altLang="en-US" sz="2000" dirty="0"/>
              <a:t>）将待测芯片输出引脚接入实验箱</a:t>
            </a:r>
            <a:r>
              <a:rPr lang="en-US" altLang="zh-CN" sz="2000" dirty="0">
                <a:latin typeface="+mn-ea"/>
              </a:rPr>
              <a:t>LED</a:t>
            </a:r>
            <a:r>
              <a:rPr lang="zh-CN" altLang="en-US" sz="2000" dirty="0">
                <a:latin typeface="+mn-ea"/>
              </a:rPr>
              <a:t>“</a:t>
            </a:r>
            <a:r>
              <a:rPr lang="en-US" altLang="zh-CN" sz="2000" dirty="0">
                <a:latin typeface="+mn-ea"/>
              </a:rPr>
              <a:t>0-1</a:t>
            </a:r>
            <a:r>
              <a:rPr lang="zh-CN" altLang="en-US" sz="2000" dirty="0">
                <a:latin typeface="+mn-ea"/>
              </a:rPr>
              <a:t>”</a:t>
            </a:r>
            <a:r>
              <a:rPr lang="zh-CN" altLang="en-US" sz="2000" dirty="0"/>
              <a:t>显示器；</a:t>
            </a:r>
            <a:endParaRPr lang="en-US" altLang="zh-CN" sz="2000" dirty="0"/>
          </a:p>
          <a:p>
            <a:pPr marL="0" indent="0">
              <a:buNone/>
            </a:pPr>
            <a:r>
              <a:rPr lang="zh-CN" altLang="en-US" sz="2000" dirty="0"/>
              <a:t>（</a:t>
            </a:r>
            <a:r>
              <a:rPr lang="en-US" altLang="zh-CN" sz="2000" dirty="0"/>
              <a:t>4</a:t>
            </a:r>
            <a:r>
              <a:rPr lang="zh-CN" altLang="en-US" sz="2000" dirty="0"/>
              <a:t>）按照真值表输入引脚取值顺序依次改变拨码开关置位，同时将实验箱</a:t>
            </a:r>
            <a:r>
              <a:rPr lang="en-US" altLang="zh-CN" sz="2000" dirty="0">
                <a:latin typeface="+mn-ea"/>
              </a:rPr>
              <a:t>LED</a:t>
            </a:r>
            <a:r>
              <a:rPr lang="zh-CN" altLang="en-US" sz="2000" dirty="0">
                <a:latin typeface="+mn-ea"/>
              </a:rPr>
              <a:t>“</a:t>
            </a:r>
            <a:r>
              <a:rPr lang="en-US" altLang="zh-CN" sz="2000" dirty="0">
                <a:latin typeface="+mn-ea"/>
              </a:rPr>
              <a:t>0-1</a:t>
            </a:r>
            <a:r>
              <a:rPr lang="zh-CN" altLang="en-US" sz="2000" dirty="0">
                <a:latin typeface="+mn-ea"/>
              </a:rPr>
              <a:t>”</a:t>
            </a:r>
            <a:r>
              <a:rPr lang="zh-CN" altLang="en-US" sz="2000" dirty="0"/>
              <a:t>显示器结果记录至真值表。检查芯片真值表是否满足门电路逻辑关系。</a:t>
            </a:r>
            <a:endParaRPr lang="en-US" altLang="zh-CN" sz="2000" dirty="0"/>
          </a:p>
          <a:p>
            <a:pPr marL="0" indent="0">
              <a:buNone/>
            </a:pPr>
            <a:r>
              <a:rPr lang="zh-CN" altLang="en-US" sz="2000" dirty="0"/>
              <a:t>以</a:t>
            </a:r>
            <a:r>
              <a:rPr lang="en-US" altLang="zh-CN" sz="2000" dirty="0">
                <a:latin typeface="+mn-ea"/>
              </a:rPr>
              <a:t>74LS00</a:t>
            </a:r>
            <a:r>
              <a:rPr lang="zh-CN" altLang="en-US" sz="2000" dirty="0"/>
              <a:t>为例，待测真值表</a:t>
            </a:r>
            <a:endParaRPr lang="en-US" altLang="zh-CN" sz="2000" dirty="0"/>
          </a:p>
          <a:p>
            <a:pPr marL="0" indent="0">
              <a:buNone/>
            </a:pPr>
            <a:r>
              <a:rPr lang="zh-CN" altLang="en-US" sz="2000" dirty="0"/>
              <a:t>如右：</a:t>
            </a:r>
            <a:endParaRPr lang="en-US" altLang="zh-CN" sz="2000" dirty="0"/>
          </a:p>
          <a:p>
            <a:pPr marL="0" indent="0">
              <a:buNone/>
            </a:pPr>
            <a:r>
              <a:rPr lang="zh-CN" altLang="en-US" sz="1800" dirty="0">
                <a:solidFill>
                  <a:srgbClr val="FF0000"/>
                </a:solidFill>
              </a:rPr>
              <a:t>（四组</a:t>
            </a:r>
            <a:r>
              <a:rPr lang="en-US" altLang="zh-CN" sz="1800" dirty="0">
                <a:solidFill>
                  <a:srgbClr val="FF0000"/>
                </a:solidFill>
              </a:rPr>
              <a:t>2</a:t>
            </a:r>
            <a:r>
              <a:rPr lang="zh-CN" altLang="en-US" sz="1800" dirty="0">
                <a:solidFill>
                  <a:srgbClr val="FF0000"/>
                </a:solidFill>
              </a:rPr>
              <a:t>输入与非门，可分</a:t>
            </a:r>
            <a:r>
              <a:rPr lang="en-US" altLang="zh-CN" sz="1800" dirty="0">
                <a:solidFill>
                  <a:srgbClr val="FF0000"/>
                </a:solidFill>
              </a:rPr>
              <a:t>4</a:t>
            </a:r>
            <a:r>
              <a:rPr lang="zh-CN" altLang="en-US" sz="1800" dirty="0">
                <a:solidFill>
                  <a:srgbClr val="FF0000"/>
                </a:solidFill>
              </a:rPr>
              <a:t>张真值表测量）</a:t>
            </a:r>
            <a:endParaRPr lang="en-US" altLang="zh-CN" sz="2800" dirty="0"/>
          </a:p>
          <a:p>
            <a:pPr marL="0" indent="0">
              <a:buNone/>
            </a:pPr>
            <a:endParaRPr lang="en-US" altLang="zh-CN" sz="2800" dirty="0"/>
          </a:p>
          <a:p>
            <a:pPr marL="0" indent="0">
              <a:buNone/>
            </a:pPr>
            <a:endParaRPr lang="zh-CN" altLang="en-US" sz="2800" dirty="0"/>
          </a:p>
        </p:txBody>
      </p:sp>
      <p:graphicFrame>
        <p:nvGraphicFramePr>
          <p:cNvPr id="4" name="表格 3"/>
          <p:cNvGraphicFramePr>
            <a:graphicFrameLocks noGrp="1"/>
          </p:cNvGraphicFramePr>
          <p:nvPr/>
        </p:nvGraphicFramePr>
        <p:xfrm>
          <a:off x="4786314" y="3786191"/>
          <a:ext cx="3840087" cy="2786083"/>
        </p:xfrm>
        <a:graphic>
          <a:graphicData uri="http://schemas.openxmlformats.org/drawingml/2006/table">
            <a:tbl>
              <a:tblPr firstRow="1" bandRow="1">
                <a:tableStyleId>{5940675A-B579-460E-94D1-54222C63F5DA}</a:tableStyleId>
              </a:tblPr>
              <a:tblGrid>
                <a:gridCol w="1280029">
                  <a:extLst>
                    <a:ext uri="{9D8B030D-6E8A-4147-A177-3AD203B41FA5}">
                      <a16:colId xmlns:a16="http://schemas.microsoft.com/office/drawing/2014/main" val="20000"/>
                    </a:ext>
                  </a:extLst>
                </a:gridCol>
                <a:gridCol w="1280029">
                  <a:extLst>
                    <a:ext uri="{9D8B030D-6E8A-4147-A177-3AD203B41FA5}">
                      <a16:colId xmlns:a16="http://schemas.microsoft.com/office/drawing/2014/main" val="20001"/>
                    </a:ext>
                  </a:extLst>
                </a:gridCol>
                <a:gridCol w="1280029">
                  <a:extLst>
                    <a:ext uri="{9D8B030D-6E8A-4147-A177-3AD203B41FA5}">
                      <a16:colId xmlns:a16="http://schemas.microsoft.com/office/drawing/2014/main" val="20002"/>
                    </a:ext>
                  </a:extLst>
                </a:gridCol>
              </a:tblGrid>
              <a:tr h="722318">
                <a:tc gridSpan="2">
                  <a:txBody>
                    <a:bodyPr/>
                    <a:lstStyle/>
                    <a:p>
                      <a:pPr algn="ctr"/>
                      <a:r>
                        <a:rPr lang="zh-CN" altLang="en-US" dirty="0"/>
                        <a:t>输入（拨码开关）</a:t>
                      </a:r>
                    </a:p>
                  </a:txBody>
                  <a:tcPr/>
                </a:tc>
                <a:tc hMerge="1">
                  <a:txBody>
                    <a:bodyPr/>
                    <a:lstStyle/>
                    <a:p>
                      <a:endParaRPr lang="zh-CN"/>
                    </a:p>
                  </a:txBody>
                  <a:tcPr/>
                </a:tc>
                <a:tc>
                  <a:txBody>
                    <a:bodyPr/>
                    <a:lstStyle/>
                    <a:p>
                      <a:pPr algn="ctr"/>
                      <a:r>
                        <a:rPr lang="zh-CN" altLang="en-US" dirty="0"/>
                        <a:t>输出（</a:t>
                      </a:r>
                      <a:r>
                        <a:rPr lang="en-US" altLang="zh-CN" dirty="0"/>
                        <a:t>LED</a:t>
                      </a:r>
                      <a:r>
                        <a:rPr lang="zh-CN" altLang="en-US" dirty="0"/>
                        <a:t>）</a:t>
                      </a:r>
                    </a:p>
                  </a:txBody>
                  <a:tcPr/>
                </a:tc>
                <a:extLst>
                  <a:ext uri="{0D108BD9-81ED-4DB2-BD59-A6C34878D82A}">
                    <a16:rowId xmlns:a16="http://schemas.microsoft.com/office/drawing/2014/main" val="10000"/>
                  </a:ext>
                </a:extLst>
              </a:tr>
              <a:tr h="412753">
                <a:tc>
                  <a:txBody>
                    <a:bodyPr/>
                    <a:lstStyle/>
                    <a:p>
                      <a:pPr algn="ctr"/>
                      <a:r>
                        <a:rPr lang="en-US" altLang="zh-CN" dirty="0"/>
                        <a:t>A1</a:t>
                      </a:r>
                      <a:endParaRPr lang="zh-CN" altLang="en-US" dirty="0"/>
                    </a:p>
                  </a:txBody>
                  <a:tcPr/>
                </a:tc>
                <a:tc>
                  <a:txBody>
                    <a:bodyPr/>
                    <a:lstStyle/>
                    <a:p>
                      <a:pPr algn="ctr"/>
                      <a:r>
                        <a:rPr lang="en-US" altLang="zh-CN" dirty="0"/>
                        <a:t>B1</a:t>
                      </a:r>
                      <a:endParaRPr lang="zh-CN" altLang="en-US" dirty="0"/>
                    </a:p>
                  </a:txBody>
                  <a:tcPr/>
                </a:tc>
                <a:tc>
                  <a:txBody>
                    <a:bodyPr/>
                    <a:lstStyle/>
                    <a:p>
                      <a:pPr algn="ctr"/>
                      <a:r>
                        <a:rPr lang="en-US" altLang="zh-CN" dirty="0"/>
                        <a:t>Y1</a:t>
                      </a:r>
                      <a:endParaRPr lang="zh-CN" altLang="en-US" dirty="0"/>
                    </a:p>
                  </a:txBody>
                  <a:tcPr/>
                </a:tc>
                <a:extLst>
                  <a:ext uri="{0D108BD9-81ED-4DB2-BD59-A6C34878D82A}">
                    <a16:rowId xmlns:a16="http://schemas.microsoft.com/office/drawing/2014/main" val="10001"/>
                  </a:ext>
                </a:extLst>
              </a:tr>
              <a:tr h="412753">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412753">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endParaRPr lang="zh-CN" altLang="en-US"/>
                    </a:p>
                  </a:txBody>
                  <a:tcPr/>
                </a:tc>
                <a:extLst>
                  <a:ext uri="{0D108BD9-81ED-4DB2-BD59-A6C34878D82A}">
                    <a16:rowId xmlns:a16="http://schemas.microsoft.com/office/drawing/2014/main" val="10003"/>
                  </a:ext>
                </a:extLst>
              </a:tr>
              <a:tr h="412753">
                <a:tc>
                  <a:txBody>
                    <a:bodyPr/>
                    <a:lstStyle/>
                    <a:p>
                      <a:pPr algn="ctr"/>
                      <a:r>
                        <a:rPr lang="en-US" altLang="zh-CN" dirty="0"/>
                        <a:t>1</a:t>
                      </a:r>
                      <a:endParaRPr lang="zh-CN" altLang="en-US" dirty="0"/>
                    </a:p>
                  </a:txBody>
                  <a:tcPr/>
                </a:tc>
                <a:tc>
                  <a:txBody>
                    <a:bodyPr/>
                    <a:lstStyle/>
                    <a:p>
                      <a:pPr algn="ctr"/>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412753">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a:t>二、预习</a:t>
            </a:r>
          </a:p>
        </p:txBody>
      </p:sp>
      <p:sp>
        <p:nvSpPr>
          <p:cNvPr id="8195" name="Rectangle 3"/>
          <p:cNvSpPr>
            <a:spLocks noGrp="1" noChangeArrowheads="1"/>
          </p:cNvSpPr>
          <p:nvPr>
            <p:ph idx="1"/>
          </p:nvPr>
        </p:nvSpPr>
        <p:spPr/>
        <p:txBody>
          <a:bodyPr/>
          <a:lstStyle/>
          <a:p>
            <a:pPr eaLnBrk="1" hangingPunct="1">
              <a:buFontTx/>
              <a:buNone/>
            </a:pPr>
            <a:r>
              <a:rPr lang="en-US" altLang="zh-CN" dirty="0"/>
              <a:t>    </a:t>
            </a:r>
            <a:r>
              <a:rPr lang="zh-CN" altLang="en-US" dirty="0"/>
              <a:t>为了按质、按量、按时完成每一个实验，做实验之前要求先预习。做好预习报告。预习报告要求按照教材要求的实验内容，掌握解实验原理，先做好设计，拟定实验步骤。预习报告是实验报告的前道工序，可在实验过程中将实验数据直接填入预习报告中的数据表格，课后对测试数据进行讨论分析作为正式的实验报告提交。</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704088"/>
            <a:ext cx="2500330" cy="724648"/>
          </a:xfrm>
        </p:spPr>
        <p:txBody>
          <a:bodyPr>
            <a:normAutofit fontScale="90000"/>
          </a:bodyPr>
          <a:lstStyle/>
          <a:p>
            <a:r>
              <a:rPr lang="zh-CN" altLang="en-US" dirty="0"/>
              <a:t>实验一</a:t>
            </a:r>
          </a:p>
        </p:txBody>
      </p:sp>
      <p:sp>
        <p:nvSpPr>
          <p:cNvPr id="3" name="内容占位符 2"/>
          <p:cNvSpPr>
            <a:spLocks noGrp="1"/>
          </p:cNvSpPr>
          <p:nvPr>
            <p:ph idx="1"/>
          </p:nvPr>
        </p:nvSpPr>
        <p:spPr>
          <a:xfrm>
            <a:off x="457200" y="1571612"/>
            <a:ext cx="8229600" cy="4752988"/>
          </a:xfrm>
        </p:spPr>
        <p:txBody>
          <a:bodyPr/>
          <a:lstStyle/>
          <a:p>
            <a:r>
              <a:rPr lang="en-US" altLang="zh-CN" sz="2400" dirty="0">
                <a:latin typeface="+mn-ea"/>
              </a:rPr>
              <a:t>2</a:t>
            </a:r>
            <a:r>
              <a:rPr lang="zh-CN" altLang="en-US" sz="2400" dirty="0">
                <a:latin typeface="+mn-ea"/>
              </a:rPr>
              <a:t>、使用示波器观察并记录数电试验箱连续脉冲输出波形，并从示波器上读出</a:t>
            </a:r>
            <a:r>
              <a:rPr lang="en-US" altLang="zh-CN" sz="2400" dirty="0">
                <a:latin typeface="+mn-ea"/>
              </a:rPr>
              <a:t>3</a:t>
            </a:r>
            <a:r>
              <a:rPr lang="zh-CN" altLang="en-US" sz="2400" dirty="0">
                <a:latin typeface="+mn-ea"/>
              </a:rPr>
              <a:t>种连续脉冲的频率，填写下表。（脉冲频率的测量可通过打开示波器相应通道的水平自动测量项直接读取，也可通过水平时基读取脉冲周期，间接换算得出。）</a:t>
            </a:r>
            <a:endParaRPr lang="en-US" altLang="zh-CN" sz="2400" dirty="0">
              <a:latin typeface="+mn-ea"/>
            </a:endParaRPr>
          </a:p>
          <a:p>
            <a:pPr marL="0" indent="0">
              <a:buNone/>
            </a:pPr>
            <a:endParaRPr lang="en-US" altLang="zh-CN" dirty="0"/>
          </a:p>
          <a:p>
            <a:pPr marL="0" indent="0">
              <a:buNone/>
            </a:pPr>
            <a:endParaRPr lang="zh-CN" altLang="en-US" dirty="0"/>
          </a:p>
        </p:txBody>
      </p:sp>
      <p:graphicFrame>
        <p:nvGraphicFramePr>
          <p:cNvPr id="4" name="表格 3"/>
          <p:cNvGraphicFramePr>
            <a:graphicFrameLocks noGrp="1"/>
          </p:cNvGraphicFramePr>
          <p:nvPr/>
        </p:nvGraphicFramePr>
        <p:xfrm>
          <a:off x="1928794" y="3143248"/>
          <a:ext cx="5785167" cy="3500463"/>
        </p:xfrm>
        <a:graphic>
          <a:graphicData uri="http://schemas.openxmlformats.org/drawingml/2006/table">
            <a:tbl>
              <a:tblPr firstRow="1" bandRow="1">
                <a:tableStyleId>{5940675A-B579-460E-94D1-54222C63F5DA}</a:tableStyleId>
              </a:tblPr>
              <a:tblGrid>
                <a:gridCol w="1928389">
                  <a:extLst>
                    <a:ext uri="{9D8B030D-6E8A-4147-A177-3AD203B41FA5}">
                      <a16:colId xmlns:a16="http://schemas.microsoft.com/office/drawing/2014/main" val="20000"/>
                    </a:ext>
                  </a:extLst>
                </a:gridCol>
                <a:gridCol w="1928389">
                  <a:extLst>
                    <a:ext uri="{9D8B030D-6E8A-4147-A177-3AD203B41FA5}">
                      <a16:colId xmlns:a16="http://schemas.microsoft.com/office/drawing/2014/main" val="20001"/>
                    </a:ext>
                  </a:extLst>
                </a:gridCol>
                <a:gridCol w="1928389">
                  <a:extLst>
                    <a:ext uri="{9D8B030D-6E8A-4147-A177-3AD203B41FA5}">
                      <a16:colId xmlns:a16="http://schemas.microsoft.com/office/drawing/2014/main" val="20002"/>
                    </a:ext>
                  </a:extLst>
                </a:gridCol>
              </a:tblGrid>
              <a:tr h="434415">
                <a:tc>
                  <a:txBody>
                    <a:bodyPr/>
                    <a:lstStyle/>
                    <a:p>
                      <a:pPr algn="ctr"/>
                      <a:r>
                        <a:rPr lang="zh-CN" altLang="en-US" dirty="0"/>
                        <a:t>待测连续脉冲</a:t>
                      </a:r>
                    </a:p>
                  </a:txBody>
                  <a:tcPr/>
                </a:tc>
                <a:tc>
                  <a:txBody>
                    <a:bodyPr/>
                    <a:lstStyle/>
                    <a:p>
                      <a:pPr algn="ctr"/>
                      <a:r>
                        <a:rPr lang="zh-CN" altLang="en-US" dirty="0"/>
                        <a:t>脉冲波形记录</a:t>
                      </a:r>
                    </a:p>
                  </a:txBody>
                  <a:tcPr/>
                </a:tc>
                <a:tc>
                  <a:txBody>
                    <a:bodyPr/>
                    <a:lstStyle/>
                    <a:p>
                      <a:pPr algn="ctr"/>
                      <a:r>
                        <a:rPr lang="zh-CN" altLang="en-US" dirty="0"/>
                        <a:t>脉冲频率测量值</a:t>
                      </a:r>
                    </a:p>
                  </a:txBody>
                  <a:tcPr/>
                </a:tc>
                <a:extLst>
                  <a:ext uri="{0D108BD9-81ED-4DB2-BD59-A6C34878D82A}">
                    <a16:rowId xmlns:a16="http://schemas.microsoft.com/office/drawing/2014/main" val="10000"/>
                  </a:ext>
                </a:extLst>
              </a:tr>
              <a:tr h="1013465">
                <a:tc>
                  <a:txBody>
                    <a:bodyPr/>
                    <a:lstStyle/>
                    <a:p>
                      <a:pPr algn="ctr"/>
                      <a:r>
                        <a:rPr lang="en-US" altLang="zh-CN" dirty="0">
                          <a:latin typeface="+mn-ea"/>
                          <a:ea typeface="+mn-ea"/>
                        </a:rPr>
                        <a:t>1Hz</a:t>
                      </a:r>
                      <a:endParaRPr lang="zh-CN" altLang="en-US" dirty="0">
                        <a:latin typeface="+mn-ea"/>
                        <a:ea typeface="+mn-ea"/>
                      </a:endParaRPr>
                    </a:p>
                  </a:txBody>
                  <a:tcPr anchor="ctr"/>
                </a:tc>
                <a:tc>
                  <a:txBody>
                    <a:bodyPr/>
                    <a:lstStyle/>
                    <a:p>
                      <a:pPr algn="ctr"/>
                      <a:r>
                        <a:rPr lang="zh-CN" altLang="en-US" dirty="0"/>
                        <a:t>贴图</a:t>
                      </a:r>
                    </a:p>
                  </a:txBody>
                  <a:tcPr anchor="ctr"/>
                </a:tc>
                <a:tc>
                  <a:txBody>
                    <a:bodyPr/>
                    <a:lstStyle/>
                    <a:p>
                      <a:pPr algn="ctr"/>
                      <a:r>
                        <a:rPr lang="zh-CN" altLang="en-US" dirty="0"/>
                        <a:t>测量依据及结果</a:t>
                      </a:r>
                    </a:p>
                  </a:txBody>
                  <a:tcPr anchor="ctr"/>
                </a:tc>
                <a:extLst>
                  <a:ext uri="{0D108BD9-81ED-4DB2-BD59-A6C34878D82A}">
                    <a16:rowId xmlns:a16="http://schemas.microsoft.com/office/drawing/2014/main" val="10001"/>
                  </a:ext>
                </a:extLst>
              </a:tr>
              <a:tr h="1111815">
                <a:tc>
                  <a:txBody>
                    <a:bodyPr/>
                    <a:lstStyle/>
                    <a:p>
                      <a:pPr algn="ctr"/>
                      <a:r>
                        <a:rPr lang="en-US" altLang="zh-CN" dirty="0">
                          <a:latin typeface="+mn-ea"/>
                          <a:ea typeface="+mn-ea"/>
                        </a:rPr>
                        <a:t>10KHz</a:t>
                      </a:r>
                      <a:endParaRPr lang="zh-CN" altLang="en-US" dirty="0">
                        <a:latin typeface="+mn-ea"/>
                        <a:ea typeface="+mn-ea"/>
                      </a:endParaRPr>
                    </a:p>
                  </a:txBody>
                  <a:tcPr anchor="ctr"/>
                </a:tc>
                <a:tc>
                  <a:txBody>
                    <a:bodyPr/>
                    <a:lstStyle/>
                    <a:p>
                      <a:pPr algn="ctr"/>
                      <a:r>
                        <a:rPr lang="zh-CN" altLang="en-US" dirty="0"/>
                        <a:t>贴图</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t>测量依据及结果</a:t>
                      </a:r>
                    </a:p>
                    <a:p>
                      <a:pPr algn="ctr"/>
                      <a:endParaRPr lang="zh-CN" altLang="en-US" dirty="0"/>
                    </a:p>
                  </a:txBody>
                  <a:tcPr anchor="ctr"/>
                </a:tc>
                <a:extLst>
                  <a:ext uri="{0D108BD9-81ED-4DB2-BD59-A6C34878D82A}">
                    <a16:rowId xmlns:a16="http://schemas.microsoft.com/office/drawing/2014/main" val="10002"/>
                  </a:ext>
                </a:extLst>
              </a:tr>
              <a:tr h="940768">
                <a:tc>
                  <a:txBody>
                    <a:bodyPr/>
                    <a:lstStyle/>
                    <a:p>
                      <a:pPr algn="ctr"/>
                      <a:r>
                        <a:rPr lang="en-US" altLang="zh-CN" dirty="0">
                          <a:latin typeface="+mn-ea"/>
                          <a:ea typeface="+mn-ea"/>
                        </a:rPr>
                        <a:t>2MHz</a:t>
                      </a:r>
                      <a:endParaRPr lang="zh-CN" altLang="en-US" dirty="0">
                        <a:latin typeface="+mn-ea"/>
                        <a:ea typeface="+mn-ea"/>
                      </a:endParaRPr>
                    </a:p>
                  </a:txBody>
                  <a:tcPr anchor="ctr"/>
                </a:tc>
                <a:tc>
                  <a:txBody>
                    <a:bodyPr/>
                    <a:lstStyle/>
                    <a:p>
                      <a:pPr algn="ctr"/>
                      <a:r>
                        <a:rPr lang="zh-CN" altLang="en-US" dirty="0"/>
                        <a:t>贴图</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t>测量依据及结果</a:t>
                      </a:r>
                    </a:p>
                    <a:p>
                      <a:pPr algn="ctr"/>
                      <a:endParaRPr lang="zh-CN" altLang="en-US" dirty="0"/>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868" y="571480"/>
            <a:ext cx="2214578" cy="796086"/>
          </a:xfrm>
        </p:spPr>
        <p:txBody>
          <a:bodyPr>
            <a:normAutofit fontScale="90000"/>
          </a:bodyPr>
          <a:lstStyle/>
          <a:p>
            <a:r>
              <a:rPr lang="zh-CN" altLang="en-US" dirty="0"/>
              <a:t>实验一</a:t>
            </a:r>
          </a:p>
        </p:txBody>
      </p:sp>
      <p:sp>
        <p:nvSpPr>
          <p:cNvPr id="3" name="内容占位符 2"/>
          <p:cNvSpPr>
            <a:spLocks noGrp="1"/>
          </p:cNvSpPr>
          <p:nvPr>
            <p:ph idx="1"/>
          </p:nvPr>
        </p:nvSpPr>
        <p:spPr>
          <a:xfrm>
            <a:off x="428596" y="1857364"/>
            <a:ext cx="8229600" cy="4625989"/>
          </a:xfrm>
        </p:spPr>
        <p:txBody>
          <a:bodyPr>
            <a:normAutofit/>
          </a:bodyPr>
          <a:lstStyle/>
          <a:p>
            <a:pPr marL="0" indent="0">
              <a:buNone/>
            </a:pPr>
            <a:endParaRPr lang="zh-CN" altLang="en-US" sz="2400" dirty="0">
              <a:latin typeface="+mn-ea"/>
            </a:endParaRPr>
          </a:p>
          <a:p>
            <a:r>
              <a:rPr lang="en-US" altLang="zh-CN" sz="2400" dirty="0">
                <a:latin typeface="+mn-ea"/>
              </a:rPr>
              <a:t>3</a:t>
            </a:r>
            <a:r>
              <a:rPr lang="zh-CN" altLang="en-US" sz="2400" dirty="0">
                <a:latin typeface="+mn-ea"/>
              </a:rPr>
              <a:t>、实验箱连线，实现在实验箱数码管任意位置显示</a:t>
            </a:r>
            <a:r>
              <a:rPr lang="en-US" altLang="zh-CN" sz="2400" dirty="0">
                <a:latin typeface="+mn-ea"/>
              </a:rPr>
              <a:t>0-9</a:t>
            </a:r>
            <a:r>
              <a:rPr lang="zh-CN" altLang="en-US" sz="2400" dirty="0">
                <a:latin typeface="+mn-ea"/>
              </a:rPr>
              <a:t>的一个数字</a:t>
            </a:r>
            <a:r>
              <a:rPr lang="zh-CN" altLang="zh-CN" sz="2400" dirty="0">
                <a:latin typeface="+mn-ea"/>
              </a:rPr>
              <a:t>。</a:t>
            </a:r>
            <a:r>
              <a:rPr lang="zh-CN" altLang="en-US" sz="2400" dirty="0">
                <a:latin typeface="+mn-ea"/>
              </a:rPr>
              <a:t>（附连线说明与显示效果图片）</a:t>
            </a:r>
            <a:endParaRPr lang="en-US" altLang="zh-CN" sz="2400" dirty="0">
              <a:latin typeface="+mn-ea"/>
            </a:endParaRPr>
          </a:p>
          <a:p>
            <a:pPr marL="0" indent="0">
              <a:buNone/>
            </a:pPr>
            <a:r>
              <a:rPr lang="en-US" altLang="zh-CN" sz="2800" dirty="0"/>
              <a:t>  </a:t>
            </a:r>
          </a:p>
          <a:p>
            <a:r>
              <a:rPr lang="en-US" altLang="zh-CN" sz="2400" dirty="0">
                <a:latin typeface="+mn-ea"/>
              </a:rPr>
              <a:t>4</a:t>
            </a:r>
            <a:r>
              <a:rPr lang="zh-CN" altLang="en-US" sz="2400" dirty="0">
                <a:latin typeface="+mn-ea"/>
              </a:rPr>
              <a:t>、实验教材</a:t>
            </a:r>
            <a:r>
              <a:rPr lang="en-US" altLang="zh-CN" sz="2400" dirty="0">
                <a:latin typeface="+mn-ea"/>
              </a:rPr>
              <a:t>P11</a:t>
            </a:r>
            <a:r>
              <a:rPr lang="zh-CN" altLang="en-US" sz="2400" dirty="0">
                <a:latin typeface="+mn-ea"/>
              </a:rPr>
              <a:t>实验内容三。</a:t>
            </a:r>
            <a:endParaRPr lang="en-US" altLang="zh-CN" sz="2400" dirty="0">
              <a:latin typeface="+mn-ea"/>
            </a:endParaRPr>
          </a:p>
          <a:p>
            <a:pPr marL="0" indent="0">
              <a:buNone/>
            </a:pPr>
            <a:r>
              <a:rPr lang="en-US" altLang="zh-CN" sz="2800" dirty="0"/>
              <a:t>         </a:t>
            </a:r>
            <a:r>
              <a:rPr lang="zh-CN" altLang="en-US" sz="2400" dirty="0"/>
              <a:t>记录</a:t>
            </a:r>
            <a:r>
              <a:rPr lang="en-US" altLang="zh-CN" sz="2400" dirty="0">
                <a:latin typeface="+mn-ea"/>
              </a:rPr>
              <a:t>Q3</a:t>
            </a:r>
            <a:r>
              <a:rPr lang="zh-CN" altLang="en-US" sz="2400" dirty="0">
                <a:latin typeface="+mn-ea"/>
              </a:rPr>
              <a:t>，</a:t>
            </a:r>
            <a:r>
              <a:rPr lang="en-US" altLang="zh-CN" sz="2400" dirty="0">
                <a:latin typeface="+mn-ea"/>
              </a:rPr>
              <a:t>Q2</a:t>
            </a:r>
            <a:r>
              <a:rPr lang="zh-CN" altLang="en-US" sz="2400" dirty="0">
                <a:latin typeface="+mn-ea"/>
              </a:rPr>
              <a:t>，</a:t>
            </a:r>
            <a:r>
              <a:rPr lang="en-US" altLang="zh-CN" sz="2400" dirty="0">
                <a:latin typeface="+mn-ea"/>
              </a:rPr>
              <a:t>Q1</a:t>
            </a:r>
            <a:r>
              <a:rPr lang="zh-CN" altLang="en-US" sz="2400" dirty="0">
                <a:latin typeface="+mn-ea"/>
              </a:rPr>
              <a:t>，</a:t>
            </a:r>
            <a:r>
              <a:rPr lang="en-US" altLang="zh-CN" sz="2400" dirty="0">
                <a:latin typeface="+mn-ea"/>
              </a:rPr>
              <a:t>Q0</a:t>
            </a:r>
            <a:r>
              <a:rPr lang="zh-CN" altLang="en-US" sz="2400" dirty="0">
                <a:latin typeface="+mn-ea"/>
              </a:rPr>
              <a:t>，</a:t>
            </a:r>
            <a:r>
              <a:rPr lang="en-US" altLang="zh-CN" sz="2400" dirty="0">
                <a:latin typeface="+mn-ea"/>
              </a:rPr>
              <a:t>CP0</a:t>
            </a:r>
            <a:r>
              <a:rPr lang="zh-CN" altLang="en-US" sz="2400" dirty="0">
                <a:latin typeface="+mn-ea"/>
              </a:rPr>
              <a:t>信号波形关系图（图片）</a:t>
            </a:r>
            <a:endParaRPr lang="en-US" altLang="zh-CN" sz="2400" dirty="0">
              <a:latin typeface="+mn-ea"/>
            </a:endParaRPr>
          </a:p>
          <a:p>
            <a:pPr marL="0" indent="0">
              <a:buNone/>
            </a:pPr>
            <a:r>
              <a:rPr lang="en-US" altLang="zh-CN" sz="2400" dirty="0">
                <a:latin typeface="+mn-ea"/>
              </a:rPr>
              <a:t>      </a:t>
            </a:r>
            <a:r>
              <a:rPr lang="zh-CN" altLang="en-US" sz="2400" dirty="0">
                <a:latin typeface="+mn-ea"/>
              </a:rPr>
              <a:t>分析这些信号之间的关系。</a:t>
            </a:r>
            <a:endParaRPr lang="en-US" altLang="zh-CN" sz="2800" dirty="0"/>
          </a:p>
          <a:p>
            <a:pPr marL="0" indent="0">
              <a:buNone/>
            </a:pP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下周课前准备</a:t>
            </a:r>
          </a:p>
        </p:txBody>
      </p:sp>
      <p:sp>
        <p:nvSpPr>
          <p:cNvPr id="3" name="内容占位符 2"/>
          <p:cNvSpPr>
            <a:spLocks noGrp="1"/>
          </p:cNvSpPr>
          <p:nvPr>
            <p:ph idx="1"/>
          </p:nvPr>
        </p:nvSpPr>
        <p:spPr>
          <a:xfrm>
            <a:off x="457200" y="2500306"/>
            <a:ext cx="8229600" cy="3429024"/>
          </a:xfrm>
        </p:spPr>
        <p:txBody>
          <a:bodyPr/>
          <a:lstStyle/>
          <a:p>
            <a:r>
              <a:rPr lang="en-US" altLang="zh-CN" dirty="0">
                <a:latin typeface="+mn-ea"/>
              </a:rPr>
              <a:t>1</a:t>
            </a:r>
            <a:r>
              <a:rPr lang="zh-CN" altLang="en-US" dirty="0">
                <a:latin typeface="+mn-ea"/>
              </a:rPr>
              <a:t>、阅读实验指导书实验二内容，自行下载安装并熟悉使用</a:t>
            </a:r>
            <a:r>
              <a:rPr lang="en-US" altLang="zh-CN" dirty="0" err="1">
                <a:latin typeface="+mn-ea"/>
              </a:rPr>
              <a:t>protues</a:t>
            </a:r>
            <a:r>
              <a:rPr lang="zh-CN" altLang="en-US" dirty="0">
                <a:latin typeface="+mn-ea"/>
              </a:rPr>
              <a:t>仿真软件</a:t>
            </a:r>
            <a:r>
              <a:rPr lang="en-US" altLang="zh-CN" dirty="0">
                <a:latin typeface="+mn-ea"/>
              </a:rPr>
              <a:t> </a:t>
            </a:r>
            <a:r>
              <a:rPr lang="zh-CN" altLang="en-US" dirty="0">
                <a:latin typeface="+mn-ea"/>
              </a:rPr>
              <a:t>。</a:t>
            </a:r>
            <a:endParaRPr lang="en-US" altLang="zh-CN" dirty="0">
              <a:latin typeface="+mn-ea"/>
            </a:endParaRPr>
          </a:p>
          <a:p>
            <a:endParaRPr lang="en-US" altLang="zh-CN" dirty="0">
              <a:latin typeface="+mn-ea"/>
            </a:endParaRPr>
          </a:p>
          <a:p>
            <a:r>
              <a:rPr lang="en-US" altLang="zh-CN" dirty="0">
                <a:latin typeface="+mn-ea"/>
              </a:rPr>
              <a:t>2</a:t>
            </a:r>
            <a:r>
              <a:rPr lang="zh-CN" altLang="en-US" dirty="0">
                <a:latin typeface="+mn-ea"/>
              </a:rPr>
              <a:t>、参考实验指导书实验二示例，</a:t>
            </a:r>
            <a:r>
              <a:rPr lang="zh-CN" altLang="zh-CN" dirty="0">
                <a:latin typeface="+mn-ea"/>
              </a:rPr>
              <a:t>用</a:t>
            </a:r>
            <a:r>
              <a:rPr lang="en-US" altLang="zh-CN" dirty="0" err="1">
                <a:latin typeface="+mn-ea"/>
              </a:rPr>
              <a:t>Protues</a:t>
            </a:r>
            <a:r>
              <a:rPr lang="zh-CN" altLang="zh-CN" dirty="0">
                <a:latin typeface="+mn-ea"/>
              </a:rPr>
              <a:t>完成</a:t>
            </a:r>
            <a:r>
              <a:rPr lang="en-US" altLang="zh-CN" dirty="0">
                <a:latin typeface="+mn-ea"/>
              </a:rPr>
              <a:t>74LS197</a:t>
            </a:r>
            <a:r>
              <a:rPr lang="zh-CN" altLang="zh-CN" dirty="0">
                <a:latin typeface="+mn-ea"/>
              </a:rPr>
              <a:t>构成十六进制计数器</a:t>
            </a:r>
            <a:r>
              <a:rPr lang="zh-CN" altLang="en-US" dirty="0">
                <a:latin typeface="+mn-ea"/>
              </a:rPr>
              <a:t>，并验证输出。</a:t>
            </a:r>
          </a:p>
          <a:p>
            <a:endParaRPr lang="en-US" altLang="zh-CN" dirty="0"/>
          </a:p>
          <a:p>
            <a:pPr marL="0" indent="0">
              <a:buNone/>
            </a:pP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3306" y="704088"/>
            <a:ext cx="5043494" cy="867524"/>
          </a:xfrm>
        </p:spPr>
        <p:txBody>
          <a:bodyPr/>
          <a:lstStyle/>
          <a:p>
            <a:r>
              <a:rPr lang="zh-CN" altLang="en-US" dirty="0"/>
              <a:t>实验二</a:t>
            </a:r>
          </a:p>
        </p:txBody>
      </p:sp>
      <p:sp>
        <p:nvSpPr>
          <p:cNvPr id="3" name="内容占位符 2"/>
          <p:cNvSpPr>
            <a:spLocks noGrp="1"/>
          </p:cNvSpPr>
          <p:nvPr>
            <p:ph idx="1"/>
          </p:nvPr>
        </p:nvSpPr>
        <p:spPr>
          <a:xfrm>
            <a:off x="457200" y="1600200"/>
            <a:ext cx="8229600" cy="5069160"/>
          </a:xfrm>
        </p:spPr>
        <p:txBody>
          <a:bodyPr>
            <a:normAutofit fontScale="92500" lnSpcReduction="10000"/>
          </a:bodyPr>
          <a:lstStyle/>
          <a:p>
            <a:pPr marL="0" indent="0">
              <a:buNone/>
            </a:pPr>
            <a:r>
              <a:rPr lang="zh-CN" altLang="en-US" dirty="0"/>
              <a:t>一、实验内容</a:t>
            </a:r>
            <a:endParaRPr lang="en-US" altLang="zh-CN" dirty="0"/>
          </a:p>
          <a:p>
            <a:r>
              <a:rPr lang="en-US" altLang="zh-CN" sz="2400" dirty="0">
                <a:latin typeface="+mn-ea"/>
              </a:rPr>
              <a:t>1</a:t>
            </a:r>
            <a:r>
              <a:rPr lang="zh-CN" altLang="en-US" sz="2400" dirty="0">
                <a:latin typeface="+mn-ea"/>
              </a:rPr>
              <a:t>、使用</a:t>
            </a:r>
            <a:r>
              <a:rPr lang="en-US" altLang="zh-CN" sz="2400" dirty="0" err="1">
                <a:latin typeface="+mn-ea"/>
              </a:rPr>
              <a:t>Protues</a:t>
            </a:r>
            <a:r>
              <a:rPr lang="zh-CN" altLang="en-US" sz="2400" dirty="0">
                <a:latin typeface="+mn-ea"/>
              </a:rPr>
              <a:t>仿真软件测量门电路芯片（</a:t>
            </a:r>
            <a:r>
              <a:rPr lang="en-US" altLang="zh-CN" sz="2400" dirty="0">
                <a:latin typeface="+mn-ea"/>
              </a:rPr>
              <a:t>74LS00</a:t>
            </a:r>
            <a:r>
              <a:rPr lang="zh-CN" altLang="en-US" sz="2400" dirty="0">
                <a:latin typeface="+mn-ea"/>
              </a:rPr>
              <a:t>、</a:t>
            </a:r>
            <a:r>
              <a:rPr lang="en-US" altLang="zh-CN" sz="2400" dirty="0">
                <a:solidFill>
                  <a:schemeClr val="dk1"/>
                </a:solidFill>
                <a:latin typeface="+mn-ea"/>
              </a:rPr>
              <a:t>74LS08 </a:t>
            </a:r>
            <a:r>
              <a:rPr lang="zh-CN" altLang="en-US" sz="2400" dirty="0">
                <a:solidFill>
                  <a:schemeClr val="dk1"/>
                </a:solidFill>
                <a:latin typeface="+mn-ea"/>
              </a:rPr>
              <a:t>、</a:t>
            </a:r>
            <a:r>
              <a:rPr lang="en-US" altLang="zh-CN" sz="2400" dirty="0">
                <a:solidFill>
                  <a:schemeClr val="dk1"/>
                </a:solidFill>
                <a:latin typeface="+mn-ea"/>
              </a:rPr>
              <a:t>74LS20 </a:t>
            </a:r>
            <a:r>
              <a:rPr lang="zh-CN" altLang="en-US" sz="2400" dirty="0">
                <a:solidFill>
                  <a:schemeClr val="dk1"/>
                </a:solidFill>
                <a:latin typeface="+mn-ea"/>
              </a:rPr>
              <a:t>和</a:t>
            </a:r>
            <a:r>
              <a:rPr lang="en-US" altLang="zh-CN" sz="2400" dirty="0">
                <a:latin typeface="+mn-ea"/>
              </a:rPr>
              <a:t>74LS86 </a:t>
            </a:r>
            <a:r>
              <a:rPr lang="zh-CN" altLang="en-US" sz="2400" dirty="0">
                <a:latin typeface="+mn-ea"/>
              </a:rPr>
              <a:t>）真值表并记录，与实验一测量结果相比较。</a:t>
            </a:r>
            <a:endParaRPr lang="en-US" altLang="zh-CN" sz="2400" dirty="0">
              <a:latin typeface="+mn-ea"/>
            </a:endParaRPr>
          </a:p>
          <a:p>
            <a:endParaRPr lang="en-US" altLang="zh-CN" sz="2400" dirty="0">
              <a:latin typeface="+mn-ea"/>
            </a:endParaRPr>
          </a:p>
          <a:p>
            <a:r>
              <a:rPr lang="en-US" altLang="zh-CN" sz="2400" dirty="0">
                <a:latin typeface="+mn-ea"/>
              </a:rPr>
              <a:t>2</a:t>
            </a:r>
            <a:r>
              <a:rPr lang="zh-CN" altLang="en-US" sz="2400" dirty="0">
                <a:latin typeface="+mn-ea"/>
              </a:rPr>
              <a:t>、使用</a:t>
            </a:r>
            <a:r>
              <a:rPr lang="en-US" altLang="zh-CN" sz="2400" dirty="0" err="1">
                <a:latin typeface="+mn-ea"/>
              </a:rPr>
              <a:t>Protues</a:t>
            </a:r>
            <a:r>
              <a:rPr lang="zh-CN" altLang="en-US" sz="2400" dirty="0">
                <a:latin typeface="+mn-ea"/>
              </a:rPr>
              <a:t>仿真软件的虚拟逻辑分析仪和虚拟示波器观察</a:t>
            </a:r>
            <a:r>
              <a:rPr lang="en-US" altLang="zh-CN" sz="2400" dirty="0">
                <a:latin typeface="+mn-ea"/>
              </a:rPr>
              <a:t>1kHz</a:t>
            </a:r>
            <a:r>
              <a:rPr lang="zh-CN" altLang="en-US" sz="2400" dirty="0">
                <a:latin typeface="+mn-ea"/>
              </a:rPr>
              <a:t>的方波时钟的波形并记录，与实验一的测量结果相比较。</a:t>
            </a:r>
            <a:endParaRPr lang="en-US" altLang="zh-CN" sz="2400" dirty="0">
              <a:latin typeface="+mn-ea"/>
            </a:endParaRPr>
          </a:p>
          <a:p>
            <a:endParaRPr lang="zh-CN" altLang="en-US" sz="2400" dirty="0">
              <a:latin typeface="+mn-ea"/>
            </a:endParaRPr>
          </a:p>
          <a:p>
            <a:r>
              <a:rPr lang="en-US" altLang="zh-CN" sz="2400" dirty="0">
                <a:latin typeface="+mn-ea"/>
                <a:sym typeface="+mn-ea"/>
              </a:rPr>
              <a:t>3</a:t>
            </a:r>
            <a:r>
              <a:rPr lang="zh-CN" altLang="en-US" sz="2400" dirty="0">
                <a:latin typeface="+mn-ea"/>
                <a:sym typeface="+mn-ea"/>
              </a:rPr>
              <a:t>、实现在虚拟</a:t>
            </a:r>
            <a:r>
              <a:rPr lang="en-US" altLang="zh-CN" sz="2400" dirty="0">
                <a:latin typeface="+mn-ea"/>
                <a:sym typeface="+mn-ea"/>
              </a:rPr>
              <a:t>4</a:t>
            </a:r>
            <a:r>
              <a:rPr lang="zh-CN" altLang="en-US" sz="2400" dirty="0">
                <a:latin typeface="+mn-ea"/>
                <a:sym typeface="+mn-ea"/>
              </a:rPr>
              <a:t>联装共阴极数码管任意位置显示</a:t>
            </a:r>
            <a:r>
              <a:rPr lang="en-US" altLang="zh-CN" sz="2400" dirty="0">
                <a:latin typeface="+mn-ea"/>
                <a:sym typeface="+mn-ea"/>
              </a:rPr>
              <a:t>0-9</a:t>
            </a:r>
            <a:r>
              <a:rPr lang="zh-CN" altLang="en-US" sz="2400" dirty="0">
                <a:latin typeface="+mn-ea"/>
                <a:sym typeface="+mn-ea"/>
              </a:rPr>
              <a:t>的一个数字</a:t>
            </a:r>
            <a:r>
              <a:rPr lang="zh-CN" altLang="zh-CN" sz="2400" dirty="0">
                <a:latin typeface="+mn-ea"/>
                <a:sym typeface="+mn-ea"/>
              </a:rPr>
              <a:t>。</a:t>
            </a:r>
            <a:r>
              <a:rPr lang="zh-CN" altLang="en-US" sz="2400" dirty="0">
                <a:latin typeface="+mn-ea"/>
                <a:sym typeface="+mn-ea"/>
              </a:rPr>
              <a:t>（附连线说明与显示效果图片）</a:t>
            </a:r>
            <a:endParaRPr lang="en-US" altLang="zh-CN" sz="2400" dirty="0">
              <a:latin typeface="+mn-ea"/>
              <a:sym typeface="+mn-ea"/>
            </a:endParaRPr>
          </a:p>
          <a:p>
            <a:endParaRPr lang="zh-CN" altLang="en-US" sz="2400" dirty="0">
              <a:latin typeface="+mn-ea"/>
              <a:sym typeface="+mn-ea"/>
            </a:endParaRPr>
          </a:p>
          <a:p>
            <a:r>
              <a:rPr lang="en-US" altLang="zh-CN" sz="2400" dirty="0">
                <a:latin typeface="+mn-ea"/>
                <a:sym typeface="+mn-ea"/>
              </a:rPr>
              <a:t>4</a:t>
            </a:r>
            <a:r>
              <a:rPr lang="zh-CN" altLang="en-US" sz="2400" dirty="0">
                <a:latin typeface="+mn-ea"/>
                <a:sym typeface="+mn-ea"/>
              </a:rPr>
              <a:t>、实验教材</a:t>
            </a:r>
            <a:r>
              <a:rPr lang="en-US" altLang="zh-CN" sz="2400" dirty="0">
                <a:latin typeface="+mn-ea"/>
                <a:sym typeface="+mn-ea"/>
              </a:rPr>
              <a:t>P11</a:t>
            </a:r>
            <a:r>
              <a:rPr lang="zh-CN" altLang="en-US" sz="2400" dirty="0">
                <a:latin typeface="+mn-ea"/>
                <a:sym typeface="+mn-ea"/>
              </a:rPr>
              <a:t>实验内容三。</a:t>
            </a:r>
            <a:endParaRPr lang="en-US" altLang="zh-CN" sz="2400" dirty="0">
              <a:latin typeface="+mn-ea"/>
            </a:endParaRPr>
          </a:p>
          <a:p>
            <a:pPr marL="0" indent="0">
              <a:buNone/>
            </a:pPr>
            <a:r>
              <a:rPr lang="en-US" altLang="zh-CN" sz="2400" dirty="0">
                <a:sym typeface="+mn-ea"/>
              </a:rPr>
              <a:t>         </a:t>
            </a:r>
            <a:r>
              <a:rPr lang="zh-CN" altLang="en-US" sz="2400" dirty="0">
                <a:sym typeface="+mn-ea"/>
              </a:rPr>
              <a:t>仿真分析</a:t>
            </a:r>
            <a:r>
              <a:rPr lang="en-US" altLang="zh-CN" sz="2400" dirty="0">
                <a:latin typeface="+mn-ea"/>
                <a:sym typeface="+mn-ea"/>
              </a:rPr>
              <a:t>Q3</a:t>
            </a:r>
            <a:r>
              <a:rPr lang="zh-CN" altLang="en-US" sz="2400" dirty="0">
                <a:latin typeface="+mn-ea"/>
                <a:sym typeface="+mn-ea"/>
              </a:rPr>
              <a:t>，</a:t>
            </a:r>
            <a:r>
              <a:rPr lang="en-US" altLang="zh-CN" sz="2400" dirty="0">
                <a:latin typeface="+mn-ea"/>
                <a:sym typeface="+mn-ea"/>
              </a:rPr>
              <a:t>Q2</a:t>
            </a:r>
            <a:r>
              <a:rPr lang="zh-CN" altLang="en-US" sz="2400" dirty="0">
                <a:latin typeface="+mn-ea"/>
                <a:sym typeface="+mn-ea"/>
              </a:rPr>
              <a:t>，</a:t>
            </a:r>
            <a:r>
              <a:rPr lang="en-US" altLang="zh-CN" sz="2400" dirty="0">
                <a:latin typeface="+mn-ea"/>
                <a:sym typeface="+mn-ea"/>
              </a:rPr>
              <a:t>Q1</a:t>
            </a:r>
            <a:r>
              <a:rPr lang="zh-CN" altLang="en-US" sz="2400" dirty="0">
                <a:latin typeface="+mn-ea"/>
                <a:sym typeface="+mn-ea"/>
              </a:rPr>
              <a:t>，</a:t>
            </a:r>
            <a:r>
              <a:rPr lang="en-US" altLang="zh-CN" sz="2400" dirty="0">
                <a:latin typeface="+mn-ea"/>
                <a:sym typeface="+mn-ea"/>
              </a:rPr>
              <a:t>Q0</a:t>
            </a:r>
            <a:r>
              <a:rPr lang="zh-CN" altLang="en-US" sz="2400" dirty="0">
                <a:latin typeface="+mn-ea"/>
                <a:sym typeface="+mn-ea"/>
              </a:rPr>
              <a:t>，</a:t>
            </a:r>
            <a:r>
              <a:rPr lang="en-US" altLang="zh-CN" sz="2400" dirty="0">
                <a:latin typeface="+mn-ea"/>
                <a:sym typeface="+mn-ea"/>
              </a:rPr>
              <a:t>CP0</a:t>
            </a:r>
            <a:r>
              <a:rPr lang="zh-CN" altLang="en-US" sz="2400" dirty="0">
                <a:latin typeface="+mn-ea"/>
                <a:sym typeface="+mn-ea"/>
              </a:rPr>
              <a:t>信号波形关系图（图片）</a:t>
            </a:r>
            <a:endParaRPr lang="en-US" altLang="zh-CN" sz="2400" dirty="0">
              <a:latin typeface="+mn-ea"/>
            </a:endParaRPr>
          </a:p>
          <a:p>
            <a:pPr marL="0" indent="0">
              <a:buNone/>
            </a:pPr>
            <a:r>
              <a:rPr lang="en-US" altLang="zh-CN" sz="2400" dirty="0">
                <a:latin typeface="+mn-ea"/>
                <a:sym typeface="+mn-ea"/>
              </a:rPr>
              <a:t>     </a:t>
            </a:r>
            <a:r>
              <a:rPr lang="zh-CN" altLang="en-US" sz="2400" dirty="0">
                <a:latin typeface="+mn-ea"/>
                <a:sym typeface="+mn-ea"/>
              </a:rPr>
              <a:t>分析这些信号之间的关系。</a:t>
            </a:r>
            <a:endParaRPr lang="en-US" altLang="zh-CN" sz="2400" dirty="0">
              <a:latin typeface="+mn-ea"/>
            </a:endParaRPr>
          </a:p>
          <a:p>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下周课前准备</a:t>
            </a:r>
          </a:p>
        </p:txBody>
      </p:sp>
      <p:sp>
        <p:nvSpPr>
          <p:cNvPr id="3" name="内容占位符 2"/>
          <p:cNvSpPr>
            <a:spLocks noGrp="1"/>
          </p:cNvSpPr>
          <p:nvPr>
            <p:ph idx="1"/>
          </p:nvPr>
        </p:nvSpPr>
        <p:spPr/>
        <p:txBody>
          <a:bodyPr/>
          <a:lstStyle/>
          <a:p>
            <a:r>
              <a:rPr lang="en-US" altLang="zh-CN" dirty="0"/>
              <a:t>1</a:t>
            </a:r>
            <a:r>
              <a:rPr lang="zh-CN" altLang="en-US" dirty="0"/>
              <a:t>、参照理论课教材，熟悉组合逻辑电路的设计流程</a:t>
            </a:r>
            <a:endParaRPr lang="en-US" altLang="zh-CN" dirty="0"/>
          </a:p>
          <a:p>
            <a:endParaRPr lang="en-US" altLang="zh-CN" dirty="0"/>
          </a:p>
          <a:p>
            <a:r>
              <a:rPr lang="en-US" altLang="zh-CN" dirty="0"/>
              <a:t>2</a:t>
            </a:r>
            <a:r>
              <a:rPr lang="zh-CN" altLang="en-US" dirty="0"/>
              <a:t>、使用</a:t>
            </a:r>
            <a:r>
              <a:rPr lang="en-US" altLang="zh-CN" dirty="0" err="1"/>
              <a:t>protues</a:t>
            </a:r>
            <a:r>
              <a:rPr lang="zh-CN" altLang="en-US" dirty="0"/>
              <a:t>仿真软件完成实验三，设计并仿真</a:t>
            </a:r>
          </a:p>
          <a:p>
            <a:endParaRPr lang="en-US" altLang="zh-CN" dirty="0"/>
          </a:p>
          <a:p>
            <a:r>
              <a:rPr lang="en-US" altLang="zh-CN" dirty="0"/>
              <a:t>3</a:t>
            </a:r>
            <a:r>
              <a:rPr lang="zh-CN" altLang="en-US" dirty="0"/>
              <a:t>、比较实验箱数码管和虚拟数码管使用上的异同，并请设计电路，完成虚拟数码管的</a:t>
            </a:r>
            <a:r>
              <a:rPr lang="en-US" altLang="zh-CN" dirty="0"/>
              <a:t>8421</a:t>
            </a:r>
            <a:r>
              <a:rPr lang="zh-CN" altLang="en-US" dirty="0"/>
              <a:t>码译码输出显示（具体要求见下表）。</a:t>
            </a:r>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731520"/>
            <a:ext cx="8229600"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8229600" cy="1143000"/>
          </a:xfrm>
        </p:spPr>
        <p:txBody>
          <a:bodyPr>
            <a:normAutofit/>
          </a:bodyPr>
          <a:lstStyle/>
          <a:p>
            <a:r>
              <a:rPr lang="zh-CN" altLang="en-US" sz="3600" b="1" dirty="0"/>
              <a:t>实验三  组合逻辑电路分析与设计</a:t>
            </a:r>
          </a:p>
        </p:txBody>
      </p:sp>
      <p:sp>
        <p:nvSpPr>
          <p:cNvPr id="3" name="内容占位符 2"/>
          <p:cNvSpPr>
            <a:spLocks noGrp="1"/>
          </p:cNvSpPr>
          <p:nvPr>
            <p:ph idx="1"/>
          </p:nvPr>
        </p:nvSpPr>
        <p:spPr>
          <a:xfrm>
            <a:off x="457200" y="1124744"/>
            <a:ext cx="8229600" cy="5001419"/>
          </a:xfrm>
        </p:spPr>
        <p:txBody>
          <a:bodyPr/>
          <a:lstStyle/>
          <a:p>
            <a:pPr>
              <a:buNone/>
            </a:pPr>
            <a:r>
              <a:rPr lang="zh-CN" altLang="en-US" dirty="0"/>
              <a:t>一、实验内容</a:t>
            </a:r>
          </a:p>
          <a:p>
            <a:pPr>
              <a:buNone/>
            </a:pPr>
            <a:r>
              <a:rPr lang="en-US" altLang="zh-CN" dirty="0"/>
              <a:t>1</a:t>
            </a:r>
            <a:r>
              <a:rPr lang="zh-CN" altLang="en-US" dirty="0"/>
              <a:t>、设计</a:t>
            </a:r>
            <a:endParaRPr lang="en-US" altLang="zh-CN" dirty="0"/>
          </a:p>
          <a:p>
            <a:pPr>
              <a:buNone/>
            </a:pPr>
            <a:endParaRPr lang="zh-CN" altLang="en-US" dirty="0"/>
          </a:p>
          <a:p>
            <a:pPr marL="0" indent="0">
              <a:buNone/>
            </a:pPr>
            <a:endParaRPr lang="zh-CN" altLang="en-US" dirty="0"/>
          </a:p>
        </p:txBody>
      </p:sp>
      <p:sp>
        <p:nvSpPr>
          <p:cNvPr id="4" name="Rectangle 5"/>
          <p:cNvSpPr>
            <a:spLocks noChangeArrowheads="1"/>
          </p:cNvSpPr>
          <p:nvPr/>
        </p:nvSpPr>
        <p:spPr bwMode="auto">
          <a:xfrm>
            <a:off x="4538984" y="3413075"/>
            <a:ext cx="2127250" cy="890995"/>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Line 6"/>
          <p:cNvSpPr>
            <a:spLocks noChangeShapeType="1"/>
          </p:cNvSpPr>
          <p:nvPr/>
        </p:nvSpPr>
        <p:spPr bwMode="auto">
          <a:xfrm flipV="1">
            <a:off x="4880297" y="4740225"/>
            <a:ext cx="1587" cy="5570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ShapeType="1"/>
          </p:cNvSpPr>
          <p:nvPr/>
        </p:nvSpPr>
        <p:spPr bwMode="auto">
          <a:xfrm flipV="1">
            <a:off x="5345434" y="4740225"/>
            <a:ext cx="0" cy="5570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8"/>
          <p:cNvSpPr>
            <a:spLocks noChangeShapeType="1"/>
          </p:cNvSpPr>
          <p:nvPr/>
        </p:nvSpPr>
        <p:spPr bwMode="auto">
          <a:xfrm flipV="1">
            <a:off x="6299522" y="4752922"/>
            <a:ext cx="0" cy="5580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9"/>
          <p:cNvSpPr>
            <a:spLocks noChangeShapeType="1"/>
          </p:cNvSpPr>
          <p:nvPr/>
        </p:nvSpPr>
        <p:spPr bwMode="auto">
          <a:xfrm flipV="1">
            <a:off x="5821684" y="4740225"/>
            <a:ext cx="1588" cy="5570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AutoShape 11"/>
          <p:cNvSpPr>
            <a:spLocks noChangeArrowheads="1"/>
          </p:cNvSpPr>
          <p:nvPr/>
        </p:nvSpPr>
        <p:spPr bwMode="auto">
          <a:xfrm>
            <a:off x="7332984" y="3135264"/>
            <a:ext cx="1271464" cy="365744"/>
          </a:xfrm>
          <a:prstGeom prst="wedgeRoundRectCallout">
            <a:avLst>
              <a:gd name="adj1" fmla="val -94384"/>
              <a:gd name="adj2" fmla="val 158000"/>
              <a:gd name="adj3" fmla="val 16667"/>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dirty="0">
                <a:latin typeface="Times New Roman" panose="02020603050405020304" pitchFamily="18" charset="0"/>
              </a:rPr>
              <a:t>自行设计</a:t>
            </a:r>
            <a:endParaRPr lang="zh-CN" altLang="en-US" sz="1800" dirty="0"/>
          </a:p>
        </p:txBody>
      </p:sp>
      <p:sp>
        <p:nvSpPr>
          <p:cNvPr id="10" name="Text Box 12"/>
          <p:cNvSpPr txBox="1">
            <a:spLocks noChangeArrowheads="1"/>
          </p:cNvSpPr>
          <p:nvPr/>
        </p:nvSpPr>
        <p:spPr bwMode="auto">
          <a:xfrm>
            <a:off x="4750122" y="5761992"/>
            <a:ext cx="327025" cy="18746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11" name="Text Box 13"/>
          <p:cNvSpPr txBox="1">
            <a:spLocks noChangeArrowheads="1"/>
          </p:cNvSpPr>
          <p:nvPr/>
        </p:nvSpPr>
        <p:spPr bwMode="auto">
          <a:xfrm>
            <a:off x="5215259" y="5650187"/>
            <a:ext cx="365125" cy="209013"/>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aseline="-250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12" name="Text Box 14"/>
          <p:cNvSpPr txBox="1">
            <a:spLocks noChangeArrowheads="1"/>
          </p:cNvSpPr>
          <p:nvPr/>
        </p:nvSpPr>
        <p:spPr bwMode="auto">
          <a:xfrm>
            <a:off x="5715009" y="5743753"/>
            <a:ext cx="406400" cy="218709"/>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1</a:t>
            </a:r>
          </a:p>
        </p:txBody>
      </p:sp>
      <p:sp>
        <p:nvSpPr>
          <p:cNvPr id="13" name="Text Box 15"/>
          <p:cNvSpPr txBox="1">
            <a:spLocks noChangeArrowheads="1"/>
          </p:cNvSpPr>
          <p:nvPr/>
        </p:nvSpPr>
        <p:spPr bwMode="auto">
          <a:xfrm>
            <a:off x="6216972" y="5726063"/>
            <a:ext cx="355600" cy="27781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0</a:t>
            </a:r>
          </a:p>
        </p:txBody>
      </p:sp>
      <p:sp>
        <p:nvSpPr>
          <p:cNvPr id="14" name="Line 16"/>
          <p:cNvSpPr>
            <a:spLocks noChangeShapeType="1"/>
          </p:cNvSpPr>
          <p:nvPr/>
        </p:nvSpPr>
        <p:spPr bwMode="auto">
          <a:xfrm flipV="1">
            <a:off x="4892997" y="2892373"/>
            <a:ext cx="1587" cy="33506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7"/>
          <p:cNvSpPr>
            <a:spLocks noChangeShapeType="1"/>
          </p:cNvSpPr>
          <p:nvPr/>
        </p:nvSpPr>
        <p:spPr bwMode="auto">
          <a:xfrm flipV="1">
            <a:off x="5358134" y="2892373"/>
            <a:ext cx="0" cy="33506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8"/>
          <p:cNvSpPr>
            <a:spLocks noChangeShapeType="1"/>
          </p:cNvSpPr>
          <p:nvPr/>
        </p:nvSpPr>
        <p:spPr bwMode="auto">
          <a:xfrm flipV="1">
            <a:off x="6312222" y="2933648"/>
            <a:ext cx="15875" cy="31567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9"/>
          <p:cNvSpPr>
            <a:spLocks noChangeShapeType="1"/>
          </p:cNvSpPr>
          <p:nvPr/>
        </p:nvSpPr>
        <p:spPr bwMode="auto">
          <a:xfrm flipV="1">
            <a:off x="5834384" y="2906662"/>
            <a:ext cx="1588" cy="32536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20"/>
          <p:cNvSpPr txBox="1">
            <a:spLocks noChangeArrowheads="1"/>
          </p:cNvSpPr>
          <p:nvPr/>
        </p:nvSpPr>
        <p:spPr bwMode="auto">
          <a:xfrm>
            <a:off x="4758059" y="2579638"/>
            <a:ext cx="319088" cy="146524"/>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19" name="Text Box 21"/>
          <p:cNvSpPr txBox="1">
            <a:spLocks noChangeArrowheads="1"/>
          </p:cNvSpPr>
          <p:nvPr/>
        </p:nvSpPr>
        <p:spPr bwMode="auto">
          <a:xfrm>
            <a:off x="5248597" y="2563764"/>
            <a:ext cx="331787" cy="20578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0" name="Text Box 22"/>
          <p:cNvSpPr txBox="1">
            <a:spLocks noChangeArrowheads="1"/>
          </p:cNvSpPr>
          <p:nvPr/>
        </p:nvSpPr>
        <p:spPr bwMode="auto">
          <a:xfrm>
            <a:off x="5739134" y="2549475"/>
            <a:ext cx="346075" cy="215476"/>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1" name="Text Box 23"/>
          <p:cNvSpPr txBox="1">
            <a:spLocks noChangeArrowheads="1"/>
          </p:cNvSpPr>
          <p:nvPr/>
        </p:nvSpPr>
        <p:spPr bwMode="auto">
          <a:xfrm>
            <a:off x="6204272" y="2552650"/>
            <a:ext cx="312737" cy="164841"/>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
        <p:nvSpPr>
          <p:cNvPr id="22" name="AutoShape 24"/>
          <p:cNvSpPr/>
          <p:nvPr/>
        </p:nvSpPr>
        <p:spPr bwMode="auto">
          <a:xfrm rot="5400000" flipH="1">
            <a:off x="5429469" y="5267376"/>
            <a:ext cx="251030" cy="1724025"/>
          </a:xfrm>
          <a:prstGeom prst="leftBrace">
            <a:avLst>
              <a:gd name="adj1" fmla="val 38841"/>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Text Box 25"/>
          <p:cNvSpPr txBox="1">
            <a:spLocks noChangeArrowheads="1"/>
          </p:cNvSpPr>
          <p:nvPr/>
        </p:nvSpPr>
        <p:spPr bwMode="auto">
          <a:xfrm>
            <a:off x="4772347" y="6309320"/>
            <a:ext cx="2305050" cy="3620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输入二进制码</a:t>
            </a:r>
            <a:endParaRPr lang="zh-CN" altLang="en-US" sz="1800" dirty="0"/>
          </a:p>
        </p:txBody>
      </p:sp>
      <p:sp>
        <p:nvSpPr>
          <p:cNvPr id="24" name="AutoShape 26"/>
          <p:cNvSpPr/>
          <p:nvPr/>
        </p:nvSpPr>
        <p:spPr bwMode="auto">
          <a:xfrm rot="5400000">
            <a:off x="5517095" y="1522154"/>
            <a:ext cx="185316" cy="1703388"/>
          </a:xfrm>
          <a:prstGeom prst="leftBrace">
            <a:avLst>
              <a:gd name="adj1" fmla="val 5198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Text Box 27"/>
          <p:cNvSpPr txBox="1">
            <a:spLocks noChangeArrowheads="1"/>
          </p:cNvSpPr>
          <p:nvPr/>
        </p:nvSpPr>
        <p:spPr bwMode="auto">
          <a:xfrm>
            <a:off x="4932040" y="1842864"/>
            <a:ext cx="2306638" cy="3620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输出循环码</a:t>
            </a:r>
            <a:endParaRPr lang="zh-CN" altLang="en-US" sz="1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6632"/>
            <a:ext cx="8229600" cy="6009531"/>
          </a:xfrm>
        </p:spPr>
        <p:txBody>
          <a:bodyPr/>
          <a:lstStyle/>
          <a:p>
            <a:pPr marL="0" indent="0">
              <a:buNone/>
            </a:pPr>
            <a:r>
              <a:rPr lang="zh-CN" altLang="en-US" dirty="0"/>
              <a:t>（</a:t>
            </a:r>
            <a:r>
              <a:rPr lang="en-US" altLang="zh-CN" dirty="0"/>
              <a:t>1</a:t>
            </a:r>
            <a:r>
              <a:rPr lang="zh-CN" altLang="en-US" dirty="0"/>
              <a:t>）列真值表</a:t>
            </a:r>
            <a:endParaRPr lang="en-US" altLang="zh-CN" dirty="0"/>
          </a:p>
          <a:p>
            <a:pPr marL="0" indent="0">
              <a:buNone/>
            </a:pPr>
            <a:endParaRPr lang="en-US" altLang="zh-CN" dirty="0"/>
          </a:p>
          <a:p>
            <a:pPr marL="0" indent="0">
              <a:buNone/>
            </a:pPr>
            <a:r>
              <a:rPr lang="zh-CN" altLang="en-US" dirty="0"/>
              <a:t>（</a:t>
            </a:r>
            <a:r>
              <a:rPr lang="en-US" altLang="zh-CN" dirty="0"/>
              <a:t>2</a:t>
            </a:r>
            <a:r>
              <a:rPr lang="zh-CN" altLang="en-US" dirty="0"/>
              <a:t>）逻辑表达式</a:t>
            </a:r>
            <a:endParaRPr lang="en-US" altLang="zh-CN" dirty="0"/>
          </a:p>
          <a:p>
            <a:pPr marL="0" indent="0">
              <a:buNone/>
            </a:pPr>
            <a:endParaRPr lang="en-US" altLang="zh-CN" sz="2000" dirty="0"/>
          </a:p>
          <a:p>
            <a:pPr marL="0" indent="0">
              <a:buNone/>
            </a:pPr>
            <a:r>
              <a:rPr lang="en-US" altLang="zh-CN" sz="2000" dirty="0"/>
              <a:t>G0=Q3Q2Q1Q0+Q3Q2Q1Q0+</a:t>
            </a:r>
          </a:p>
          <a:p>
            <a:pPr marL="0" indent="0">
              <a:buNone/>
            </a:pPr>
            <a:r>
              <a:rPr lang="en-US" altLang="zh-CN" sz="2000" dirty="0"/>
              <a:t>       Q3Q2Q1Q0+Q3Q2Q1Q0+</a:t>
            </a:r>
          </a:p>
          <a:p>
            <a:pPr marL="0" indent="0">
              <a:buNone/>
            </a:pPr>
            <a:r>
              <a:rPr lang="en-US" altLang="zh-CN" sz="2000" dirty="0"/>
              <a:t>       Q3Q2Q1Q0+Q3Q2Q1Q0+</a:t>
            </a:r>
          </a:p>
          <a:p>
            <a:pPr marL="0" indent="0">
              <a:buNone/>
            </a:pPr>
            <a:r>
              <a:rPr lang="en-US" altLang="zh-CN" sz="2000" dirty="0"/>
              <a:t>       Q3Q2Q1Q0+Q3Q2Q1Q0</a:t>
            </a:r>
          </a:p>
          <a:p>
            <a:pPr marL="0" indent="0">
              <a:buNone/>
            </a:pPr>
            <a:endParaRPr lang="en-US" altLang="zh-CN" sz="2000" dirty="0"/>
          </a:p>
          <a:p>
            <a:pPr marL="0" indent="0">
              <a:buNone/>
            </a:pPr>
            <a:r>
              <a:rPr lang="zh-CN" altLang="en-US" sz="2000" dirty="0"/>
              <a:t>化简逻辑表达式可得到</a:t>
            </a:r>
            <a:r>
              <a:rPr lang="en-US" altLang="zh-CN" sz="2000" dirty="0"/>
              <a:t>G0</a:t>
            </a:r>
            <a:r>
              <a:rPr lang="zh-CN" altLang="en-US" sz="2000" dirty="0"/>
              <a:t>关于</a:t>
            </a:r>
            <a:endParaRPr lang="en-US" altLang="zh-CN" sz="2000" dirty="0"/>
          </a:p>
          <a:p>
            <a:pPr marL="0" indent="0">
              <a:buNone/>
            </a:pPr>
            <a:r>
              <a:rPr lang="en-US" altLang="zh-CN" sz="2000" dirty="0"/>
              <a:t>Q3,Q2,Q1,Q0</a:t>
            </a:r>
            <a:r>
              <a:rPr lang="zh-CN" altLang="en-US" sz="2000" dirty="0"/>
              <a:t>的输出表达式</a:t>
            </a:r>
            <a:endParaRPr lang="en-US" altLang="zh-CN" sz="2000" dirty="0"/>
          </a:p>
          <a:p>
            <a:pPr marL="0" indent="0">
              <a:buNone/>
            </a:pPr>
            <a:endParaRPr lang="en-US" altLang="zh-CN" sz="2000" dirty="0"/>
          </a:p>
          <a:p>
            <a:pPr marL="0" indent="0">
              <a:buNone/>
            </a:pPr>
            <a:r>
              <a:rPr lang="zh-CN" altLang="en-US" sz="2000" dirty="0"/>
              <a:t>同理可得到</a:t>
            </a:r>
            <a:r>
              <a:rPr lang="en-US" altLang="zh-CN" sz="2000" dirty="0"/>
              <a:t>G3,G2,G1</a:t>
            </a:r>
            <a:r>
              <a:rPr lang="zh-CN" altLang="en-US" sz="2000" dirty="0"/>
              <a:t>的输出表达式</a:t>
            </a:r>
            <a:endParaRPr lang="en-US" altLang="zh-CN" sz="2000" dirty="0"/>
          </a:p>
          <a:p>
            <a:pPr marL="0" indent="0">
              <a:buNone/>
            </a:pPr>
            <a:endParaRPr lang="en-US" altLang="zh-CN" sz="2000" dirty="0"/>
          </a:p>
          <a:p>
            <a:pPr marL="0" indent="0">
              <a:buNone/>
            </a:pPr>
            <a:endParaRPr lang="zh-CN" altLang="en-US" dirty="0"/>
          </a:p>
        </p:txBody>
      </p:sp>
      <p:graphicFrame>
        <p:nvGraphicFramePr>
          <p:cNvPr id="5" name="Group 173"/>
          <p:cNvGraphicFramePr/>
          <p:nvPr/>
        </p:nvGraphicFramePr>
        <p:xfrm>
          <a:off x="6227712" y="116632"/>
          <a:ext cx="1872680" cy="6593840"/>
        </p:xfrm>
        <a:graphic>
          <a:graphicData uri="http://schemas.openxmlformats.org/drawingml/2006/table">
            <a:tbl>
              <a:tblPr/>
              <a:tblGrid>
                <a:gridCol w="455558">
                  <a:extLst>
                    <a:ext uri="{9D8B030D-6E8A-4147-A177-3AD203B41FA5}">
                      <a16:colId xmlns:a16="http://schemas.microsoft.com/office/drawing/2014/main" val="20000"/>
                    </a:ext>
                  </a:extLst>
                </a:gridCol>
                <a:gridCol w="513649">
                  <a:extLst>
                    <a:ext uri="{9D8B030D-6E8A-4147-A177-3AD203B41FA5}">
                      <a16:colId xmlns:a16="http://schemas.microsoft.com/office/drawing/2014/main" val="20001"/>
                    </a:ext>
                  </a:extLst>
                </a:gridCol>
                <a:gridCol w="447915">
                  <a:extLst>
                    <a:ext uri="{9D8B030D-6E8A-4147-A177-3AD203B41FA5}">
                      <a16:colId xmlns:a16="http://schemas.microsoft.com/office/drawing/2014/main" val="20002"/>
                    </a:ext>
                  </a:extLst>
                </a:gridCol>
                <a:gridCol w="455558">
                  <a:extLst>
                    <a:ext uri="{9D8B030D-6E8A-4147-A177-3AD203B41FA5}">
                      <a16:colId xmlns:a16="http://schemas.microsoft.com/office/drawing/2014/main" val="20003"/>
                    </a:ext>
                  </a:extLst>
                </a:gridCol>
              </a:tblGrid>
              <a:tr h="358223">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输出</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graphicFrame>
        <p:nvGraphicFramePr>
          <p:cNvPr id="6" name="Group 173"/>
          <p:cNvGraphicFramePr/>
          <p:nvPr/>
        </p:nvGraphicFramePr>
        <p:xfrm>
          <a:off x="4355032" y="116632"/>
          <a:ext cx="1872680" cy="6593840"/>
        </p:xfrm>
        <a:graphic>
          <a:graphicData uri="http://schemas.openxmlformats.org/drawingml/2006/table">
            <a:tbl>
              <a:tblPr/>
              <a:tblGrid>
                <a:gridCol w="455558">
                  <a:extLst>
                    <a:ext uri="{9D8B030D-6E8A-4147-A177-3AD203B41FA5}">
                      <a16:colId xmlns:a16="http://schemas.microsoft.com/office/drawing/2014/main" val="20000"/>
                    </a:ext>
                  </a:extLst>
                </a:gridCol>
                <a:gridCol w="513649">
                  <a:extLst>
                    <a:ext uri="{9D8B030D-6E8A-4147-A177-3AD203B41FA5}">
                      <a16:colId xmlns:a16="http://schemas.microsoft.com/office/drawing/2014/main" val="20001"/>
                    </a:ext>
                  </a:extLst>
                </a:gridCol>
                <a:gridCol w="447915">
                  <a:extLst>
                    <a:ext uri="{9D8B030D-6E8A-4147-A177-3AD203B41FA5}">
                      <a16:colId xmlns:a16="http://schemas.microsoft.com/office/drawing/2014/main" val="20002"/>
                    </a:ext>
                  </a:extLst>
                </a:gridCol>
                <a:gridCol w="455558">
                  <a:extLst>
                    <a:ext uri="{9D8B030D-6E8A-4147-A177-3AD203B41FA5}">
                      <a16:colId xmlns:a16="http://schemas.microsoft.com/office/drawing/2014/main" val="20003"/>
                    </a:ext>
                  </a:extLst>
                </a:gridCol>
              </a:tblGrid>
              <a:tr h="358223">
                <a:tc gridSpan="4">
                  <a:txBody>
                    <a:bodyPr/>
                    <a:lstStyle/>
                    <a:p>
                      <a:pPr marL="0" marR="0" lvl="0" indent="0" algn="ctr" defTabSz="914400" rtl="0" eaLnBrk="1" fontAlgn="base" latinLnBrk="0" hangingPunct="1">
                        <a:lnSpc>
                          <a:spcPct val="100000"/>
                        </a:lnSpc>
                        <a:spcBef>
                          <a:spcPts val="0"/>
                        </a:spcBef>
                        <a:spcAft>
                          <a:spcPct val="0"/>
                        </a:spcAft>
                        <a:buClrTx/>
                        <a:buSzTx/>
                        <a:buFontTx/>
                        <a:buNone/>
                      </a:pPr>
                      <a:r>
                        <a:rPr kumimoji="0" lang="zh-CN" altLang="en-US"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输入</a:t>
                      </a:r>
                      <a:endParaRPr kumimoji="0" lang="en-US" altLang="zh-CN" sz="28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5822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cxnSp>
        <p:nvCxnSpPr>
          <p:cNvPr id="4" name="直接连接符 3"/>
          <p:cNvCxnSpPr/>
          <p:nvPr/>
        </p:nvCxnSpPr>
        <p:spPr>
          <a:xfrm>
            <a:off x="1043608" y="191683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03648"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691680"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83768" y="1915304"/>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71800" y="191377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419872" y="1913776"/>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43608"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91680"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483768"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419872" y="227687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33164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69168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71800"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419872" y="263691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91680" y="299695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419872" y="2996952"/>
            <a:ext cx="14401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444208" y="2132856"/>
            <a:ext cx="288032" cy="129614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995936" y="2132856"/>
            <a:ext cx="360040" cy="1296144"/>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57200" y="785794"/>
            <a:ext cx="8229600" cy="5340369"/>
          </a:xfrm>
        </p:spPr>
        <p:txBody>
          <a:bodyPr>
            <a:normAutofit fontScale="92500" lnSpcReduction="20000"/>
          </a:bodyPr>
          <a:lstStyle/>
          <a:p>
            <a:pPr marL="0" indent="0">
              <a:buNone/>
            </a:pPr>
            <a:r>
              <a:rPr lang="zh-CN" altLang="en-US" dirty="0"/>
              <a:t>（</a:t>
            </a:r>
            <a:r>
              <a:rPr lang="en-US" altLang="zh-CN" dirty="0"/>
              <a:t>3</a:t>
            </a:r>
            <a:r>
              <a:rPr lang="zh-CN" altLang="en-US" dirty="0"/>
              <a:t>）采用卡诺图化简</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以</a:t>
            </a:r>
            <a:r>
              <a:rPr lang="en-US" altLang="zh-CN" dirty="0"/>
              <a:t>G0</a:t>
            </a:r>
            <a:r>
              <a:rPr lang="zh-CN" altLang="en-US" dirty="0"/>
              <a:t>为例</a:t>
            </a:r>
            <a:endParaRPr lang="en-US" altLang="zh-CN" dirty="0"/>
          </a:p>
          <a:p>
            <a:pPr marL="0" indent="0">
              <a:buNone/>
            </a:pPr>
            <a:endParaRPr lang="en-US" altLang="zh-CN" dirty="0"/>
          </a:p>
          <a:p>
            <a:pPr marL="0" indent="0">
              <a:buNone/>
            </a:pPr>
            <a:r>
              <a:rPr lang="en-US" altLang="zh-CN" dirty="0"/>
              <a:t>G0=Q1Q0+Q1Q0 =Q1</a:t>
            </a:r>
            <a:r>
              <a:rPr lang="zh-CN" altLang="en-US" dirty="0"/>
              <a:t>异或</a:t>
            </a:r>
            <a:r>
              <a:rPr lang="en-US" altLang="zh-CN" dirty="0"/>
              <a:t>Q0</a:t>
            </a:r>
          </a:p>
          <a:p>
            <a:pPr marL="0" indent="0">
              <a:buNone/>
            </a:pPr>
            <a:r>
              <a:rPr lang="zh-CN" altLang="en-US" dirty="0"/>
              <a:t>同理可得</a:t>
            </a:r>
            <a:r>
              <a:rPr lang="en-US" altLang="zh-CN" dirty="0"/>
              <a:t>G3,G2,G1</a:t>
            </a:r>
            <a:r>
              <a:rPr lang="zh-CN" altLang="en-US" dirty="0"/>
              <a:t>化简后的输出表达式</a:t>
            </a:r>
            <a:endParaRPr lang="en-US" altLang="zh-CN" dirty="0"/>
          </a:p>
          <a:p>
            <a:pPr marL="0" indent="0">
              <a:buNone/>
            </a:pPr>
            <a:endParaRPr lang="en-US" altLang="zh-CN" dirty="0"/>
          </a:p>
          <a:p>
            <a:pPr marL="0" indent="0">
              <a:buNone/>
            </a:pPr>
            <a:endParaRPr lang="zh-CN" altLang="en-US" dirty="0"/>
          </a:p>
        </p:txBody>
      </p:sp>
      <p:graphicFrame>
        <p:nvGraphicFramePr>
          <p:cNvPr id="2" name="表格 1"/>
          <p:cNvGraphicFramePr>
            <a:graphicFrameLocks noGrp="1"/>
          </p:cNvGraphicFramePr>
          <p:nvPr/>
        </p:nvGraphicFramePr>
        <p:xfrm>
          <a:off x="1643042" y="1357298"/>
          <a:ext cx="6072230" cy="2103120"/>
        </p:xfrm>
        <a:graphic>
          <a:graphicData uri="http://schemas.openxmlformats.org/drawingml/2006/table">
            <a:tbl>
              <a:tblPr firstRow="1" bandRow="1">
                <a:tableStyleId>{5940675A-B579-460E-94D1-54222C63F5DA}</a:tableStyleId>
              </a:tblPr>
              <a:tblGrid>
                <a:gridCol w="1214446">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gridCol w="1214446">
                  <a:extLst>
                    <a:ext uri="{9D8B030D-6E8A-4147-A177-3AD203B41FA5}">
                      <a16:colId xmlns:a16="http://schemas.microsoft.com/office/drawing/2014/main" val="20002"/>
                    </a:ext>
                  </a:extLst>
                </a:gridCol>
                <a:gridCol w="1214446">
                  <a:extLst>
                    <a:ext uri="{9D8B030D-6E8A-4147-A177-3AD203B41FA5}">
                      <a16:colId xmlns:a16="http://schemas.microsoft.com/office/drawing/2014/main" val="20003"/>
                    </a:ext>
                  </a:extLst>
                </a:gridCol>
                <a:gridCol w="1214446">
                  <a:extLst>
                    <a:ext uri="{9D8B030D-6E8A-4147-A177-3AD203B41FA5}">
                      <a16:colId xmlns:a16="http://schemas.microsoft.com/office/drawing/2014/main" val="20004"/>
                    </a:ext>
                  </a:extLst>
                </a:gridCol>
              </a:tblGrid>
              <a:tr h="608776">
                <a:tc>
                  <a:txBody>
                    <a:bodyPr/>
                    <a:lstStyle/>
                    <a:p>
                      <a:r>
                        <a:rPr lang="en-US" altLang="zh-CN" dirty="0"/>
                        <a:t>Q1Q0</a:t>
                      </a:r>
                    </a:p>
                    <a:p>
                      <a:r>
                        <a:rPr lang="en-US" altLang="zh-CN" dirty="0"/>
                        <a:t>Q3Q2</a:t>
                      </a:r>
                      <a:endParaRPr lang="zh-CN" altLang="en-US" dirty="0"/>
                    </a:p>
                  </a:txBody>
                  <a:tcPr/>
                </a:tc>
                <a:tc>
                  <a:txBody>
                    <a:bodyPr/>
                    <a:lstStyle/>
                    <a:p>
                      <a:r>
                        <a:rPr lang="en-US" altLang="zh-CN" dirty="0"/>
                        <a:t>00</a:t>
                      </a:r>
                      <a:endParaRPr lang="zh-CN" altLang="en-US" dirty="0"/>
                    </a:p>
                  </a:txBody>
                  <a:tcPr/>
                </a:tc>
                <a:tc>
                  <a:txBody>
                    <a:bodyPr/>
                    <a:lstStyle/>
                    <a:p>
                      <a:r>
                        <a:rPr lang="en-US" altLang="zh-CN" dirty="0"/>
                        <a:t>01</a:t>
                      </a:r>
                      <a:endParaRPr lang="zh-CN" altLang="en-US" dirty="0"/>
                    </a:p>
                  </a:txBody>
                  <a:tcPr/>
                </a:tc>
                <a:tc>
                  <a:txBody>
                    <a:bodyPr/>
                    <a:lstStyle/>
                    <a:p>
                      <a:r>
                        <a:rPr lang="en-US" altLang="zh-CN" dirty="0"/>
                        <a:t>11</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0"/>
                  </a:ext>
                </a:extLst>
              </a:tr>
              <a:tr h="347872">
                <a:tc>
                  <a:txBody>
                    <a:bodyPr/>
                    <a:lstStyle/>
                    <a:p>
                      <a:r>
                        <a:rPr lang="en-US" altLang="zh-CN" dirty="0"/>
                        <a:t>00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1"/>
                  </a:ext>
                </a:extLst>
              </a:tr>
              <a:tr h="347872">
                <a:tc>
                  <a:txBody>
                    <a:bodyPr/>
                    <a:lstStyle/>
                    <a:p>
                      <a:r>
                        <a:rPr lang="en-US" altLang="zh-CN" dirty="0"/>
                        <a:t>01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2"/>
                  </a:ext>
                </a:extLst>
              </a:tr>
              <a:tr h="347872">
                <a:tc>
                  <a:txBody>
                    <a:bodyPr/>
                    <a:lstStyle/>
                    <a:p>
                      <a:r>
                        <a:rPr lang="en-US" altLang="zh-CN" dirty="0"/>
                        <a:t>11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r h="347872">
                <a:tc>
                  <a:txBody>
                    <a:bodyPr/>
                    <a:lstStyle/>
                    <a:p>
                      <a:r>
                        <a:rPr lang="en-US" altLang="zh-CN" dirty="0"/>
                        <a:t>10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4"/>
                  </a:ext>
                </a:extLst>
              </a:tr>
            </a:tbl>
          </a:graphicData>
        </a:graphic>
      </p:graphicFrame>
      <p:cxnSp>
        <p:nvCxnSpPr>
          <p:cNvPr id="7" name="直接连接符 6"/>
          <p:cNvCxnSpPr/>
          <p:nvPr/>
        </p:nvCxnSpPr>
        <p:spPr>
          <a:xfrm>
            <a:off x="1000100" y="514351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339752" y="5143512"/>
            <a:ext cx="432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095625" y="2749550"/>
            <a:ext cx="2020888"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7" name="Line 3"/>
          <p:cNvSpPr>
            <a:spLocks noChangeShapeType="1"/>
          </p:cNvSpPr>
          <p:nvPr/>
        </p:nvSpPr>
        <p:spPr bwMode="auto">
          <a:xfrm flipV="1">
            <a:off x="3419475" y="4076700"/>
            <a:ext cx="1588"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08" name="Line 4"/>
          <p:cNvSpPr>
            <a:spLocks noChangeShapeType="1"/>
          </p:cNvSpPr>
          <p:nvPr/>
        </p:nvSpPr>
        <p:spPr bwMode="auto">
          <a:xfrm flipV="1">
            <a:off x="3860800" y="4076700"/>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09" name="Line 5"/>
          <p:cNvSpPr>
            <a:spLocks noChangeShapeType="1"/>
          </p:cNvSpPr>
          <p:nvPr/>
        </p:nvSpPr>
        <p:spPr bwMode="auto">
          <a:xfrm flipV="1">
            <a:off x="4767263" y="4089400"/>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0" name="Line 6"/>
          <p:cNvSpPr>
            <a:spLocks noChangeShapeType="1"/>
          </p:cNvSpPr>
          <p:nvPr/>
        </p:nvSpPr>
        <p:spPr bwMode="auto">
          <a:xfrm flipV="1">
            <a:off x="4313238" y="4076700"/>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1" name="Text Box 7"/>
          <p:cNvSpPr txBox="1">
            <a:spLocks noChangeArrowheads="1"/>
          </p:cNvSpPr>
          <p:nvPr/>
        </p:nvSpPr>
        <p:spPr bwMode="auto">
          <a:xfrm>
            <a:off x="3536950" y="3187700"/>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1512" name="Text Box 8"/>
          <p:cNvSpPr txBox="1">
            <a:spLocks noChangeArrowheads="1"/>
          </p:cNvSpPr>
          <p:nvPr/>
        </p:nvSpPr>
        <p:spPr bwMode="auto">
          <a:xfrm>
            <a:off x="3278188" y="4979988"/>
            <a:ext cx="309562"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1513" name="Text Box 9"/>
          <p:cNvSpPr txBox="1">
            <a:spLocks noChangeArrowheads="1"/>
          </p:cNvSpPr>
          <p:nvPr/>
        </p:nvSpPr>
        <p:spPr bwMode="auto">
          <a:xfrm>
            <a:off x="3743325" y="50212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1514" name="Text Box 10"/>
          <p:cNvSpPr txBox="1">
            <a:spLocks noChangeArrowheads="1"/>
          </p:cNvSpPr>
          <p:nvPr/>
        </p:nvSpPr>
        <p:spPr bwMode="auto">
          <a:xfrm>
            <a:off x="4210050" y="5006975"/>
            <a:ext cx="385763" cy="322263"/>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a:t>1</a:t>
            </a:r>
          </a:p>
        </p:txBody>
      </p:sp>
      <p:sp>
        <p:nvSpPr>
          <p:cNvPr id="21515" name="Text Box 11"/>
          <p:cNvSpPr txBox="1">
            <a:spLocks noChangeArrowheads="1"/>
          </p:cNvSpPr>
          <p:nvPr/>
        </p:nvSpPr>
        <p:spPr bwMode="auto">
          <a:xfrm>
            <a:off x="4689475" y="5062538"/>
            <a:ext cx="338138"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a:t>0</a:t>
            </a:r>
          </a:p>
        </p:txBody>
      </p:sp>
      <p:sp>
        <p:nvSpPr>
          <p:cNvPr id="21516" name="Line 12"/>
          <p:cNvSpPr>
            <a:spLocks noChangeShapeType="1"/>
          </p:cNvSpPr>
          <p:nvPr/>
        </p:nvSpPr>
        <p:spPr bwMode="auto">
          <a:xfrm flipV="1">
            <a:off x="3432175" y="2228850"/>
            <a:ext cx="1588"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Line 13"/>
          <p:cNvSpPr>
            <a:spLocks noChangeShapeType="1"/>
          </p:cNvSpPr>
          <p:nvPr/>
        </p:nvSpPr>
        <p:spPr bwMode="auto">
          <a:xfrm flipV="1">
            <a:off x="3873500" y="222885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4"/>
          <p:cNvSpPr>
            <a:spLocks noChangeShapeType="1"/>
          </p:cNvSpPr>
          <p:nvPr/>
        </p:nvSpPr>
        <p:spPr bwMode="auto">
          <a:xfrm flipV="1">
            <a:off x="4779963" y="2270125"/>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9" name="Line 15"/>
          <p:cNvSpPr>
            <a:spLocks noChangeShapeType="1"/>
          </p:cNvSpPr>
          <p:nvPr/>
        </p:nvSpPr>
        <p:spPr bwMode="auto">
          <a:xfrm flipV="1">
            <a:off x="4325938" y="2243138"/>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20" name="AutoShape 20"/>
          <p:cNvSpPr/>
          <p:nvPr/>
        </p:nvSpPr>
        <p:spPr bwMode="auto">
          <a:xfrm rot="5400000" flipH="1">
            <a:off x="3910806" y="4810919"/>
            <a:ext cx="369888" cy="1638300"/>
          </a:xfrm>
          <a:prstGeom prst="leftBrace">
            <a:avLst>
              <a:gd name="adj1" fmla="val 3691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1" name="Text Box 21"/>
          <p:cNvSpPr txBox="1">
            <a:spLocks noChangeArrowheads="1"/>
          </p:cNvSpPr>
          <p:nvPr/>
        </p:nvSpPr>
        <p:spPr bwMode="auto">
          <a:xfrm>
            <a:off x="3348038" y="5876925"/>
            <a:ext cx="2190750" cy="5334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接模拟开关</a:t>
            </a:r>
            <a:endParaRPr lang="zh-CN" altLang="en-US" sz="1800"/>
          </a:p>
        </p:txBody>
      </p:sp>
      <p:sp>
        <p:nvSpPr>
          <p:cNvPr id="21522" name="AutoShape 22"/>
          <p:cNvSpPr/>
          <p:nvPr/>
        </p:nvSpPr>
        <p:spPr bwMode="auto">
          <a:xfrm rot="5400000">
            <a:off x="3975894" y="945357"/>
            <a:ext cx="273050" cy="1617662"/>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23" name="Text Box 23"/>
          <p:cNvSpPr txBox="1">
            <a:spLocks noChangeArrowheads="1"/>
          </p:cNvSpPr>
          <p:nvPr/>
        </p:nvSpPr>
        <p:spPr bwMode="auto">
          <a:xfrm>
            <a:off x="3276600" y="1052513"/>
            <a:ext cx="1584325" cy="53340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a:t>
            </a:r>
            <a:r>
              <a:rPr lang="en-US" altLang="zh-CN" sz="1800">
                <a:latin typeface="Times New Roman" panose="02020603050405020304" pitchFamily="18" charset="0"/>
              </a:rPr>
              <a:t>0-1</a:t>
            </a:r>
            <a:r>
              <a:rPr lang="zh-CN" altLang="en-US" sz="1800">
                <a:latin typeface="Times New Roman" panose="02020603050405020304" pitchFamily="18" charset="0"/>
              </a:rPr>
              <a:t>显示器</a:t>
            </a:r>
            <a:endParaRPr lang="zh-CN" altLang="en-US" sz="1800"/>
          </a:p>
        </p:txBody>
      </p:sp>
      <p:sp>
        <p:nvSpPr>
          <p:cNvPr id="21524" name="Text Box 24"/>
          <p:cNvSpPr txBox="1">
            <a:spLocks noChangeArrowheads="1"/>
          </p:cNvSpPr>
          <p:nvPr/>
        </p:nvSpPr>
        <p:spPr bwMode="auto">
          <a:xfrm>
            <a:off x="395288" y="333375"/>
            <a:ext cx="2952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mn-ea"/>
                <a:ea typeface="+mn-ea"/>
              </a:rPr>
              <a:t>2</a:t>
            </a:r>
            <a:r>
              <a:rPr lang="zh-CN" altLang="en-US" sz="3200" dirty="0">
                <a:latin typeface="+mn-ea"/>
                <a:ea typeface="+mn-ea"/>
              </a:rPr>
              <a:t>、电路测试</a:t>
            </a:r>
          </a:p>
        </p:txBody>
      </p:sp>
      <p:sp>
        <p:nvSpPr>
          <p:cNvPr id="21525" name="Text Box 25"/>
          <p:cNvSpPr txBox="1">
            <a:spLocks noChangeArrowheads="1"/>
          </p:cNvSpPr>
          <p:nvPr/>
        </p:nvSpPr>
        <p:spPr bwMode="auto">
          <a:xfrm>
            <a:off x="3230563" y="1874838"/>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1526" name="Text Box 26"/>
          <p:cNvSpPr txBox="1">
            <a:spLocks noChangeArrowheads="1"/>
          </p:cNvSpPr>
          <p:nvPr/>
        </p:nvSpPr>
        <p:spPr bwMode="auto">
          <a:xfrm>
            <a:off x="3721100" y="1858963"/>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1527" name="Text Box 27"/>
          <p:cNvSpPr txBox="1">
            <a:spLocks noChangeArrowheads="1"/>
          </p:cNvSpPr>
          <p:nvPr/>
        </p:nvSpPr>
        <p:spPr bwMode="auto">
          <a:xfrm>
            <a:off x="4211638" y="1844675"/>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1528" name="Text Box 28"/>
          <p:cNvSpPr txBox="1">
            <a:spLocks noChangeArrowheads="1"/>
          </p:cNvSpPr>
          <p:nvPr/>
        </p:nvSpPr>
        <p:spPr bwMode="auto">
          <a:xfrm>
            <a:off x="4676775" y="1847850"/>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a:t>三、上课</a:t>
            </a:r>
          </a:p>
        </p:txBody>
      </p:sp>
      <p:sp>
        <p:nvSpPr>
          <p:cNvPr id="9219" name="Rectangle 3"/>
          <p:cNvSpPr>
            <a:spLocks noGrp="1" noChangeArrowheads="1"/>
          </p:cNvSpPr>
          <p:nvPr>
            <p:ph idx="1"/>
          </p:nvPr>
        </p:nvSpPr>
        <p:spPr/>
        <p:txBody>
          <a:bodyPr/>
          <a:lstStyle/>
          <a:p>
            <a:pPr eaLnBrk="1" hangingPunct="1">
              <a:buFontTx/>
              <a:buNone/>
            </a:pPr>
            <a:r>
              <a:rPr lang="zh-CN" altLang="en-US" dirty="0"/>
              <a:t>时间：二小时十五分，没有课间休息。</a:t>
            </a:r>
          </a:p>
          <a:p>
            <a:pPr eaLnBrk="1" hangingPunct="1">
              <a:buFontTx/>
              <a:buNone/>
            </a:pPr>
            <a:r>
              <a:rPr lang="zh-CN" altLang="en-US" dirty="0"/>
              <a:t>    上课时，固定座位，不要随意走动，不要大声喧哗。 实验过程中，要认真记录实验过程中出现的问题已经解决问题的方法。下课时间到，即停止做实验，整理好实验设备，关闭设备电源，清理座位及周边的废弃物，填写实验登记卡，离开实验室。</a:t>
            </a:r>
          </a:p>
          <a:p>
            <a:pPr eaLnBrk="1" hangingPunct="1">
              <a:buFontTx/>
              <a:buNone/>
            </a:pPr>
            <a:r>
              <a:rPr lang="zh-CN" altLang="en-US" dirty="0"/>
              <a:t>    未做完的实验可选择实验室开放时间补做。</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268538" y="1412453"/>
            <a:ext cx="1512887" cy="360363"/>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dirty="0">
                <a:latin typeface="Times New Roman" panose="02020603050405020304" pitchFamily="18" charset="0"/>
              </a:rPr>
              <a:t>接</a:t>
            </a:r>
            <a:r>
              <a:rPr lang="en-US" altLang="zh-CN" sz="1800" dirty="0">
                <a:latin typeface="Times New Roman" panose="02020603050405020304" pitchFamily="18" charset="0"/>
              </a:rPr>
              <a:t>0-1</a:t>
            </a:r>
            <a:r>
              <a:rPr lang="zh-CN" altLang="en-US" sz="1800" dirty="0">
                <a:latin typeface="Times New Roman" panose="02020603050405020304" pitchFamily="18" charset="0"/>
              </a:rPr>
              <a:t>显示器</a:t>
            </a:r>
            <a:endParaRPr lang="zh-CN" altLang="en-US" sz="1800" dirty="0"/>
          </a:p>
        </p:txBody>
      </p:sp>
      <p:sp>
        <p:nvSpPr>
          <p:cNvPr id="22531" name="Text Box 4"/>
          <p:cNvSpPr txBox="1">
            <a:spLocks noChangeArrowheads="1"/>
          </p:cNvSpPr>
          <p:nvPr/>
        </p:nvSpPr>
        <p:spPr bwMode="auto">
          <a:xfrm>
            <a:off x="179388" y="260350"/>
            <a:ext cx="59055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mn-ea"/>
                <a:ea typeface="+mn-ea"/>
              </a:rPr>
              <a:t>3</a:t>
            </a:r>
            <a:r>
              <a:rPr lang="zh-CN" altLang="en-US" sz="3200" dirty="0">
                <a:latin typeface="+mn-ea"/>
                <a:ea typeface="+mn-ea"/>
              </a:rPr>
              <a:t>、</a:t>
            </a:r>
            <a:r>
              <a:rPr lang="en-US" altLang="zh-CN" sz="3200" dirty="0">
                <a:latin typeface="+mn-ea"/>
                <a:ea typeface="+mn-ea"/>
              </a:rPr>
              <a:t>74LS197</a:t>
            </a:r>
            <a:r>
              <a:rPr lang="zh-CN" altLang="en-US" sz="3200" dirty="0">
                <a:latin typeface="+mn-ea"/>
                <a:ea typeface="+mn-ea"/>
              </a:rPr>
              <a:t>构成</a:t>
            </a:r>
            <a:r>
              <a:rPr lang="en-US" altLang="zh-CN" sz="3200" dirty="0">
                <a:latin typeface="+mn-ea"/>
                <a:ea typeface="+mn-ea"/>
              </a:rPr>
              <a:t>16</a:t>
            </a:r>
            <a:r>
              <a:rPr lang="zh-CN" altLang="en-US" sz="3200" dirty="0">
                <a:latin typeface="+mn-ea"/>
                <a:ea typeface="+mn-ea"/>
              </a:rPr>
              <a:t>进制计数器作为代码转换电路的输入信号</a:t>
            </a:r>
          </a:p>
        </p:txBody>
      </p:sp>
      <p:sp>
        <p:nvSpPr>
          <p:cNvPr id="22532" name="Rectangle 5"/>
          <p:cNvSpPr>
            <a:spLocks noChangeArrowheads="1"/>
          </p:cNvSpPr>
          <p:nvPr/>
        </p:nvSpPr>
        <p:spPr bwMode="auto">
          <a:xfrm>
            <a:off x="1762125" y="3427413"/>
            <a:ext cx="2663825" cy="1312862"/>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3" name="Text Box 6"/>
          <p:cNvSpPr txBox="1">
            <a:spLocks noChangeArrowheads="1"/>
          </p:cNvSpPr>
          <p:nvPr/>
        </p:nvSpPr>
        <p:spPr bwMode="auto">
          <a:xfrm>
            <a:off x="2455863" y="3906838"/>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2534" name="Text Box 11"/>
          <p:cNvSpPr txBox="1">
            <a:spLocks noChangeArrowheads="1"/>
          </p:cNvSpPr>
          <p:nvPr/>
        </p:nvSpPr>
        <p:spPr bwMode="auto">
          <a:xfrm>
            <a:off x="2051050" y="2203450"/>
            <a:ext cx="360363"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2535" name="Text Box 12"/>
          <p:cNvSpPr txBox="1">
            <a:spLocks noChangeArrowheads="1"/>
          </p:cNvSpPr>
          <p:nvPr/>
        </p:nvSpPr>
        <p:spPr bwMode="auto">
          <a:xfrm>
            <a:off x="2554288" y="218757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2536" name="Text Box 13"/>
          <p:cNvSpPr txBox="1">
            <a:spLocks noChangeArrowheads="1"/>
          </p:cNvSpPr>
          <p:nvPr/>
        </p:nvSpPr>
        <p:spPr bwMode="auto">
          <a:xfrm>
            <a:off x="3154363" y="2173288"/>
            <a:ext cx="336550" cy="319087"/>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2537" name="Text Box 14"/>
          <p:cNvSpPr txBox="1">
            <a:spLocks noChangeArrowheads="1"/>
          </p:cNvSpPr>
          <p:nvPr/>
        </p:nvSpPr>
        <p:spPr bwMode="auto">
          <a:xfrm>
            <a:off x="3595688" y="21764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2538" name="AutoShape 15"/>
          <p:cNvSpPr/>
          <p:nvPr/>
        </p:nvSpPr>
        <p:spPr bwMode="auto">
          <a:xfrm rot="5400000">
            <a:off x="2867819" y="1172369"/>
            <a:ext cx="273050" cy="1617662"/>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9" name="Line 16"/>
          <p:cNvSpPr>
            <a:spLocks noChangeShapeType="1"/>
          </p:cNvSpPr>
          <p:nvPr/>
        </p:nvSpPr>
        <p:spPr bwMode="auto">
          <a:xfrm>
            <a:off x="2554288" y="4724400"/>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0" name="Text Box 17"/>
          <p:cNvSpPr txBox="1">
            <a:spLocks noChangeArrowheads="1"/>
          </p:cNvSpPr>
          <p:nvPr/>
        </p:nvSpPr>
        <p:spPr bwMode="auto">
          <a:xfrm>
            <a:off x="2266950" y="4364038"/>
            <a:ext cx="792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CP</a:t>
            </a:r>
            <a:r>
              <a:rPr lang="en-US" altLang="zh-CN" sz="1800" baseline="-25000" dirty="0"/>
              <a:t>0</a:t>
            </a:r>
          </a:p>
        </p:txBody>
      </p:sp>
      <p:sp>
        <p:nvSpPr>
          <p:cNvPr id="22541" name="Line 18"/>
          <p:cNvSpPr>
            <a:spLocks noChangeShapeType="1"/>
          </p:cNvSpPr>
          <p:nvPr/>
        </p:nvSpPr>
        <p:spPr bwMode="auto">
          <a:xfrm>
            <a:off x="2409825" y="5299075"/>
            <a:ext cx="360363"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2" name="Line 19"/>
          <p:cNvSpPr>
            <a:spLocks noChangeShapeType="1"/>
          </p:cNvSpPr>
          <p:nvPr/>
        </p:nvSpPr>
        <p:spPr bwMode="auto">
          <a:xfrm>
            <a:off x="2409825" y="5297488"/>
            <a:ext cx="1588"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3" name="Line 20"/>
          <p:cNvSpPr>
            <a:spLocks noChangeShapeType="1"/>
          </p:cNvSpPr>
          <p:nvPr/>
        </p:nvSpPr>
        <p:spPr bwMode="auto">
          <a:xfrm flipH="1">
            <a:off x="2122488" y="5586413"/>
            <a:ext cx="287337"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4" name="Line 21"/>
          <p:cNvSpPr>
            <a:spLocks noChangeShapeType="1"/>
          </p:cNvSpPr>
          <p:nvPr/>
        </p:nvSpPr>
        <p:spPr bwMode="auto">
          <a:xfrm>
            <a:off x="2770188" y="5297488"/>
            <a:ext cx="1587"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5" name="Line 22"/>
          <p:cNvSpPr>
            <a:spLocks noChangeShapeType="1"/>
          </p:cNvSpPr>
          <p:nvPr/>
        </p:nvSpPr>
        <p:spPr bwMode="auto">
          <a:xfrm>
            <a:off x="2770188" y="5586413"/>
            <a:ext cx="287337"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6" name="Text Box 23"/>
          <p:cNvSpPr txBox="1">
            <a:spLocks noChangeArrowheads="1"/>
          </p:cNvSpPr>
          <p:nvPr/>
        </p:nvSpPr>
        <p:spPr bwMode="auto">
          <a:xfrm>
            <a:off x="1762125" y="5588000"/>
            <a:ext cx="1584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手动单步脉冲</a:t>
            </a:r>
          </a:p>
        </p:txBody>
      </p:sp>
      <p:sp>
        <p:nvSpPr>
          <p:cNvPr id="22547" name="Line 24"/>
          <p:cNvSpPr>
            <a:spLocks noChangeShapeType="1"/>
          </p:cNvSpPr>
          <p:nvPr/>
        </p:nvSpPr>
        <p:spPr bwMode="auto">
          <a:xfrm>
            <a:off x="969963" y="4508500"/>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8" name="Oval 25"/>
          <p:cNvSpPr>
            <a:spLocks noChangeArrowheads="1"/>
          </p:cNvSpPr>
          <p:nvPr/>
        </p:nvSpPr>
        <p:spPr bwMode="auto">
          <a:xfrm>
            <a:off x="1619250" y="4435475"/>
            <a:ext cx="142875" cy="144463"/>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9" name="Text Box 26"/>
          <p:cNvSpPr txBox="1">
            <a:spLocks noChangeArrowheads="1"/>
          </p:cNvSpPr>
          <p:nvPr/>
        </p:nvSpPr>
        <p:spPr bwMode="auto">
          <a:xfrm>
            <a:off x="1762125" y="4292600"/>
            <a:ext cx="5492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dirty="0"/>
              <a:t>MR</a:t>
            </a:r>
          </a:p>
        </p:txBody>
      </p:sp>
      <p:sp>
        <p:nvSpPr>
          <p:cNvPr id="22550" name="Line 27"/>
          <p:cNvSpPr>
            <a:spLocks noChangeShapeType="1"/>
          </p:cNvSpPr>
          <p:nvPr/>
        </p:nvSpPr>
        <p:spPr bwMode="auto">
          <a:xfrm>
            <a:off x="1835150" y="4292600"/>
            <a:ext cx="2873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1" name="Oval 28"/>
          <p:cNvSpPr>
            <a:spLocks noChangeArrowheads="1"/>
          </p:cNvSpPr>
          <p:nvPr/>
        </p:nvSpPr>
        <p:spPr bwMode="auto">
          <a:xfrm>
            <a:off x="4427538" y="414813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52" name="Line 29"/>
          <p:cNvSpPr>
            <a:spLocks noChangeShapeType="1"/>
          </p:cNvSpPr>
          <p:nvPr/>
        </p:nvSpPr>
        <p:spPr bwMode="auto">
          <a:xfrm>
            <a:off x="4572000" y="4221163"/>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3" name="Text Box 30"/>
          <p:cNvSpPr txBox="1">
            <a:spLocks noChangeArrowheads="1"/>
          </p:cNvSpPr>
          <p:nvPr/>
        </p:nvSpPr>
        <p:spPr bwMode="auto">
          <a:xfrm>
            <a:off x="3851275" y="4005263"/>
            <a:ext cx="574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PL</a:t>
            </a:r>
          </a:p>
        </p:txBody>
      </p:sp>
      <p:sp>
        <p:nvSpPr>
          <p:cNvPr id="22554" name="Line 31"/>
          <p:cNvSpPr>
            <a:spLocks noChangeShapeType="1"/>
          </p:cNvSpPr>
          <p:nvPr/>
        </p:nvSpPr>
        <p:spPr bwMode="auto">
          <a:xfrm>
            <a:off x="3851275" y="4076700"/>
            <a:ext cx="3603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5" name="Text Box 32"/>
          <p:cNvSpPr txBox="1">
            <a:spLocks noChangeArrowheads="1"/>
          </p:cNvSpPr>
          <p:nvPr/>
        </p:nvSpPr>
        <p:spPr bwMode="auto">
          <a:xfrm>
            <a:off x="539750" y="436562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2556" name="Text Box 33"/>
          <p:cNvSpPr txBox="1">
            <a:spLocks noChangeArrowheads="1"/>
          </p:cNvSpPr>
          <p:nvPr/>
        </p:nvSpPr>
        <p:spPr bwMode="auto">
          <a:xfrm>
            <a:off x="5291138" y="4148138"/>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graphicFrame>
        <p:nvGraphicFramePr>
          <p:cNvPr id="127149" name="Group 173"/>
          <p:cNvGraphicFramePr>
            <a:graphicFrameLocks noGrp="1"/>
          </p:cNvGraphicFramePr>
          <p:nvPr>
            <p:ph/>
          </p:nvPr>
        </p:nvGraphicFramePr>
        <p:xfrm>
          <a:off x="7019925" y="260350"/>
          <a:ext cx="1944688" cy="6217920"/>
        </p:xfrm>
        <a:graphic>
          <a:graphicData uri="http://schemas.openxmlformats.org/drawingml/2006/table">
            <a:tbl>
              <a:tblPr/>
              <a:tblGrid>
                <a:gridCol w="473075">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65138">
                  <a:extLst>
                    <a:ext uri="{9D8B030D-6E8A-4147-A177-3AD203B41FA5}">
                      <a16:colId xmlns:a16="http://schemas.microsoft.com/office/drawing/2014/main" val="20002"/>
                    </a:ext>
                  </a:extLst>
                </a:gridCol>
                <a:gridCol w="473075">
                  <a:extLst>
                    <a:ext uri="{9D8B030D-6E8A-4147-A177-3AD203B41FA5}">
                      <a16:colId xmlns:a16="http://schemas.microsoft.com/office/drawing/2014/main" val="20003"/>
                    </a:ext>
                  </a:extLst>
                </a:gridCol>
              </a:tblGrid>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r>
                        <a:rPr kumimoji="0" lang="en-US" altLang="zh-CN" sz="18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40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55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809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2649" name="Line 96"/>
          <p:cNvSpPr>
            <a:spLocks noChangeShapeType="1"/>
          </p:cNvSpPr>
          <p:nvPr/>
        </p:nvSpPr>
        <p:spPr bwMode="auto">
          <a:xfrm flipV="1">
            <a:off x="4140200" y="2924175"/>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50" name="Text Box 102"/>
          <p:cNvSpPr txBox="1">
            <a:spLocks noChangeArrowheads="1"/>
          </p:cNvSpPr>
          <p:nvPr/>
        </p:nvSpPr>
        <p:spPr bwMode="auto">
          <a:xfrm>
            <a:off x="3779838" y="3500438"/>
            <a:ext cx="64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CP</a:t>
            </a:r>
            <a:r>
              <a:rPr lang="en-US" altLang="zh-CN" sz="1800" baseline="-25000" dirty="0"/>
              <a:t>1</a:t>
            </a:r>
          </a:p>
        </p:txBody>
      </p:sp>
      <p:sp>
        <p:nvSpPr>
          <p:cNvPr id="22651" name="Line 103"/>
          <p:cNvSpPr>
            <a:spLocks noChangeShapeType="1"/>
          </p:cNvSpPr>
          <p:nvPr/>
        </p:nvSpPr>
        <p:spPr bwMode="auto">
          <a:xfrm flipV="1">
            <a:off x="2122488"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2" name="Line 104"/>
          <p:cNvSpPr>
            <a:spLocks noChangeShapeType="1"/>
          </p:cNvSpPr>
          <p:nvPr/>
        </p:nvSpPr>
        <p:spPr bwMode="auto">
          <a:xfrm flipV="1">
            <a:off x="2698750"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3" name="Line 105"/>
          <p:cNvSpPr>
            <a:spLocks noChangeShapeType="1"/>
          </p:cNvSpPr>
          <p:nvPr/>
        </p:nvSpPr>
        <p:spPr bwMode="auto">
          <a:xfrm flipV="1">
            <a:off x="3275013"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4" name="Line 106"/>
          <p:cNvSpPr>
            <a:spLocks noChangeShapeType="1"/>
          </p:cNvSpPr>
          <p:nvPr/>
        </p:nvSpPr>
        <p:spPr bwMode="auto">
          <a:xfrm flipV="1">
            <a:off x="3779838" y="2563813"/>
            <a:ext cx="0" cy="8651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55" name="Line 107"/>
          <p:cNvSpPr>
            <a:spLocks noChangeShapeType="1"/>
          </p:cNvSpPr>
          <p:nvPr/>
        </p:nvSpPr>
        <p:spPr bwMode="auto">
          <a:xfrm>
            <a:off x="3779838" y="2924175"/>
            <a:ext cx="358775" cy="0"/>
          </a:xfrm>
          <a:prstGeom prst="line">
            <a:avLst/>
          </a:prstGeom>
          <a:noFill/>
          <a:ln w="9525">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024188" y="1768475"/>
            <a:ext cx="2020887"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55" name="Line 3"/>
          <p:cNvSpPr>
            <a:spLocks noChangeShapeType="1"/>
          </p:cNvSpPr>
          <p:nvPr/>
        </p:nvSpPr>
        <p:spPr bwMode="auto">
          <a:xfrm flipV="1">
            <a:off x="3348038" y="3095625"/>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6" name="Line 4"/>
          <p:cNvSpPr>
            <a:spLocks noChangeShapeType="1"/>
          </p:cNvSpPr>
          <p:nvPr/>
        </p:nvSpPr>
        <p:spPr bwMode="auto">
          <a:xfrm flipV="1">
            <a:off x="3789363" y="3095625"/>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7" name="Line 5"/>
          <p:cNvSpPr>
            <a:spLocks noChangeShapeType="1"/>
          </p:cNvSpPr>
          <p:nvPr/>
        </p:nvSpPr>
        <p:spPr bwMode="auto">
          <a:xfrm flipV="1">
            <a:off x="4716463" y="3068638"/>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8" name="Line 6"/>
          <p:cNvSpPr>
            <a:spLocks noChangeShapeType="1"/>
          </p:cNvSpPr>
          <p:nvPr/>
        </p:nvSpPr>
        <p:spPr bwMode="auto">
          <a:xfrm flipV="1">
            <a:off x="4211638" y="3068638"/>
            <a:ext cx="1587" cy="8207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9" name="Text Box 7"/>
          <p:cNvSpPr txBox="1">
            <a:spLocks noChangeArrowheads="1"/>
          </p:cNvSpPr>
          <p:nvPr/>
        </p:nvSpPr>
        <p:spPr bwMode="auto">
          <a:xfrm>
            <a:off x="3465513" y="2206625"/>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3560" name="Text Box 8"/>
          <p:cNvSpPr txBox="1">
            <a:spLocks noChangeArrowheads="1"/>
          </p:cNvSpPr>
          <p:nvPr/>
        </p:nvSpPr>
        <p:spPr bwMode="auto">
          <a:xfrm>
            <a:off x="2987675" y="3500438"/>
            <a:ext cx="309563"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3561" name="Text Box 9"/>
          <p:cNvSpPr txBox="1">
            <a:spLocks noChangeArrowheads="1"/>
          </p:cNvSpPr>
          <p:nvPr/>
        </p:nvSpPr>
        <p:spPr bwMode="auto">
          <a:xfrm>
            <a:off x="3419475" y="35734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3562" name="Text Box 10"/>
          <p:cNvSpPr txBox="1">
            <a:spLocks noChangeArrowheads="1"/>
          </p:cNvSpPr>
          <p:nvPr/>
        </p:nvSpPr>
        <p:spPr bwMode="auto">
          <a:xfrm>
            <a:off x="3851275" y="3573463"/>
            <a:ext cx="288925" cy="342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a:t>1</a:t>
            </a:r>
          </a:p>
        </p:txBody>
      </p:sp>
      <p:sp>
        <p:nvSpPr>
          <p:cNvPr id="23563" name="Text Box 11"/>
          <p:cNvSpPr txBox="1">
            <a:spLocks noChangeArrowheads="1"/>
          </p:cNvSpPr>
          <p:nvPr/>
        </p:nvSpPr>
        <p:spPr bwMode="auto">
          <a:xfrm>
            <a:off x="4284663" y="3573463"/>
            <a:ext cx="338137"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a:t>0</a:t>
            </a:r>
          </a:p>
        </p:txBody>
      </p:sp>
      <p:sp>
        <p:nvSpPr>
          <p:cNvPr id="23564" name="Line 12"/>
          <p:cNvSpPr>
            <a:spLocks noChangeShapeType="1"/>
          </p:cNvSpPr>
          <p:nvPr/>
        </p:nvSpPr>
        <p:spPr bwMode="auto">
          <a:xfrm flipV="1">
            <a:off x="3360738" y="1247775"/>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5" name="Line 13"/>
          <p:cNvSpPr>
            <a:spLocks noChangeShapeType="1"/>
          </p:cNvSpPr>
          <p:nvPr/>
        </p:nvSpPr>
        <p:spPr bwMode="auto">
          <a:xfrm flipV="1">
            <a:off x="3802063" y="1247775"/>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6" name="Line 14"/>
          <p:cNvSpPr>
            <a:spLocks noChangeShapeType="1"/>
          </p:cNvSpPr>
          <p:nvPr/>
        </p:nvSpPr>
        <p:spPr bwMode="auto">
          <a:xfrm flipV="1">
            <a:off x="4708525" y="1289050"/>
            <a:ext cx="14288"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7" name="Line 15"/>
          <p:cNvSpPr>
            <a:spLocks noChangeShapeType="1"/>
          </p:cNvSpPr>
          <p:nvPr/>
        </p:nvSpPr>
        <p:spPr bwMode="auto">
          <a:xfrm flipV="1">
            <a:off x="4254500" y="1262063"/>
            <a:ext cx="1588"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AutoShape 20"/>
          <p:cNvSpPr/>
          <p:nvPr/>
        </p:nvSpPr>
        <p:spPr bwMode="auto">
          <a:xfrm rot="5400000">
            <a:off x="3904457" y="-35719"/>
            <a:ext cx="273050" cy="1617663"/>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69" name="Text Box 21"/>
          <p:cNvSpPr txBox="1">
            <a:spLocks noChangeArrowheads="1"/>
          </p:cNvSpPr>
          <p:nvPr/>
        </p:nvSpPr>
        <p:spPr bwMode="auto">
          <a:xfrm>
            <a:off x="3203575" y="260350"/>
            <a:ext cx="1584325" cy="360363"/>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a:t>
            </a:r>
            <a:r>
              <a:rPr lang="en-US" altLang="zh-CN" sz="1800">
                <a:latin typeface="Times New Roman" panose="02020603050405020304" pitchFamily="18" charset="0"/>
              </a:rPr>
              <a:t>0-1</a:t>
            </a:r>
            <a:r>
              <a:rPr lang="zh-CN" altLang="en-US" sz="1800">
                <a:latin typeface="Times New Roman" panose="02020603050405020304" pitchFamily="18" charset="0"/>
              </a:rPr>
              <a:t>显示器</a:t>
            </a:r>
            <a:endParaRPr lang="zh-CN" altLang="en-US" sz="1800"/>
          </a:p>
        </p:txBody>
      </p:sp>
      <p:sp>
        <p:nvSpPr>
          <p:cNvPr id="23570" name="Rectangle 22"/>
          <p:cNvSpPr>
            <a:spLocks noChangeArrowheads="1"/>
          </p:cNvSpPr>
          <p:nvPr/>
        </p:nvSpPr>
        <p:spPr bwMode="auto">
          <a:xfrm>
            <a:off x="2700338" y="4292600"/>
            <a:ext cx="2663825"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1" name="Text Box 23"/>
          <p:cNvSpPr txBox="1">
            <a:spLocks noChangeArrowheads="1"/>
          </p:cNvSpPr>
          <p:nvPr/>
        </p:nvSpPr>
        <p:spPr bwMode="auto">
          <a:xfrm>
            <a:off x="3419475" y="4797425"/>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3572" name="Line 24"/>
          <p:cNvSpPr>
            <a:spLocks noChangeShapeType="1"/>
          </p:cNvSpPr>
          <p:nvPr/>
        </p:nvSpPr>
        <p:spPr bwMode="auto">
          <a:xfrm flipV="1">
            <a:off x="3348038" y="3860800"/>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3" name="Line 25"/>
          <p:cNvSpPr>
            <a:spLocks noChangeShapeType="1"/>
          </p:cNvSpPr>
          <p:nvPr/>
        </p:nvSpPr>
        <p:spPr bwMode="auto">
          <a:xfrm flipV="1">
            <a:off x="3779838" y="386080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4" name="Line 26"/>
          <p:cNvSpPr>
            <a:spLocks noChangeShapeType="1"/>
          </p:cNvSpPr>
          <p:nvPr/>
        </p:nvSpPr>
        <p:spPr bwMode="auto">
          <a:xfrm flipV="1">
            <a:off x="4716463" y="3860800"/>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5" name="Line 27"/>
          <p:cNvSpPr>
            <a:spLocks noChangeShapeType="1"/>
          </p:cNvSpPr>
          <p:nvPr/>
        </p:nvSpPr>
        <p:spPr bwMode="auto">
          <a:xfrm flipV="1">
            <a:off x="4211638" y="3860800"/>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6" name="Text Box 28"/>
          <p:cNvSpPr txBox="1">
            <a:spLocks noChangeArrowheads="1"/>
          </p:cNvSpPr>
          <p:nvPr/>
        </p:nvSpPr>
        <p:spPr bwMode="auto">
          <a:xfrm>
            <a:off x="3157538" y="4391025"/>
            <a:ext cx="360362"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3577" name="Text Box 29"/>
          <p:cNvSpPr txBox="1">
            <a:spLocks noChangeArrowheads="1"/>
          </p:cNvSpPr>
          <p:nvPr/>
        </p:nvSpPr>
        <p:spPr bwMode="auto">
          <a:xfrm>
            <a:off x="3590925" y="439102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3578" name="Text Box 30"/>
          <p:cNvSpPr txBox="1">
            <a:spLocks noChangeArrowheads="1"/>
          </p:cNvSpPr>
          <p:nvPr/>
        </p:nvSpPr>
        <p:spPr bwMode="auto">
          <a:xfrm>
            <a:off x="4067175" y="4365625"/>
            <a:ext cx="336550" cy="3190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3579" name="Text Box 31"/>
          <p:cNvSpPr txBox="1">
            <a:spLocks noChangeArrowheads="1"/>
          </p:cNvSpPr>
          <p:nvPr/>
        </p:nvSpPr>
        <p:spPr bwMode="auto">
          <a:xfrm>
            <a:off x="4572000" y="44370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3580" name="Line 32"/>
          <p:cNvSpPr>
            <a:spLocks noChangeShapeType="1"/>
          </p:cNvSpPr>
          <p:nvPr/>
        </p:nvSpPr>
        <p:spPr bwMode="auto">
          <a:xfrm>
            <a:off x="3517900" y="5614988"/>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1" name="Text Box 33"/>
          <p:cNvSpPr txBox="1">
            <a:spLocks noChangeArrowheads="1"/>
          </p:cNvSpPr>
          <p:nvPr/>
        </p:nvSpPr>
        <p:spPr bwMode="auto">
          <a:xfrm>
            <a:off x="3230563" y="5254625"/>
            <a:ext cx="836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CP</a:t>
            </a:r>
            <a:r>
              <a:rPr lang="en-US" altLang="zh-CN" sz="1800" baseline="-25000" dirty="0"/>
              <a:t>0</a:t>
            </a:r>
          </a:p>
        </p:txBody>
      </p:sp>
      <p:sp>
        <p:nvSpPr>
          <p:cNvPr id="23582" name="Line 34"/>
          <p:cNvSpPr>
            <a:spLocks noChangeShapeType="1"/>
          </p:cNvSpPr>
          <p:nvPr/>
        </p:nvSpPr>
        <p:spPr bwMode="auto">
          <a:xfrm>
            <a:off x="3373438" y="6045200"/>
            <a:ext cx="360362"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3" name="Line 35"/>
          <p:cNvSpPr>
            <a:spLocks noChangeShapeType="1"/>
          </p:cNvSpPr>
          <p:nvPr/>
        </p:nvSpPr>
        <p:spPr bwMode="auto">
          <a:xfrm>
            <a:off x="3373438" y="6045200"/>
            <a:ext cx="1587"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4" name="Line 36"/>
          <p:cNvSpPr>
            <a:spLocks noChangeShapeType="1"/>
          </p:cNvSpPr>
          <p:nvPr/>
        </p:nvSpPr>
        <p:spPr bwMode="auto">
          <a:xfrm flipH="1">
            <a:off x="3086100" y="6334125"/>
            <a:ext cx="287338"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5" name="Line 37"/>
          <p:cNvSpPr>
            <a:spLocks noChangeShapeType="1"/>
          </p:cNvSpPr>
          <p:nvPr/>
        </p:nvSpPr>
        <p:spPr bwMode="auto">
          <a:xfrm>
            <a:off x="3733800" y="6045200"/>
            <a:ext cx="1588"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6" name="Line 38"/>
          <p:cNvSpPr>
            <a:spLocks noChangeShapeType="1"/>
          </p:cNvSpPr>
          <p:nvPr/>
        </p:nvSpPr>
        <p:spPr bwMode="auto">
          <a:xfrm>
            <a:off x="3733800" y="6334125"/>
            <a:ext cx="287338"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7" name="Text Box 39"/>
          <p:cNvSpPr txBox="1">
            <a:spLocks noChangeArrowheads="1"/>
          </p:cNvSpPr>
          <p:nvPr/>
        </p:nvSpPr>
        <p:spPr bwMode="auto">
          <a:xfrm>
            <a:off x="2916238" y="6491288"/>
            <a:ext cx="1584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手动单步脉冲</a:t>
            </a:r>
          </a:p>
        </p:txBody>
      </p:sp>
      <p:sp>
        <p:nvSpPr>
          <p:cNvPr id="23588" name="Line 40"/>
          <p:cNvSpPr>
            <a:spLocks noChangeShapeType="1"/>
          </p:cNvSpPr>
          <p:nvPr/>
        </p:nvSpPr>
        <p:spPr bwMode="auto">
          <a:xfrm>
            <a:off x="1933575" y="5399088"/>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89" name="Oval 41"/>
          <p:cNvSpPr>
            <a:spLocks noChangeArrowheads="1"/>
          </p:cNvSpPr>
          <p:nvPr/>
        </p:nvSpPr>
        <p:spPr bwMode="auto">
          <a:xfrm>
            <a:off x="2582863" y="5326063"/>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0" name="Text Box 42"/>
          <p:cNvSpPr txBox="1">
            <a:spLocks noChangeArrowheads="1"/>
          </p:cNvSpPr>
          <p:nvPr/>
        </p:nvSpPr>
        <p:spPr bwMode="auto">
          <a:xfrm>
            <a:off x="2725737" y="5183188"/>
            <a:ext cx="719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MR</a:t>
            </a:r>
          </a:p>
        </p:txBody>
      </p:sp>
      <p:sp>
        <p:nvSpPr>
          <p:cNvPr id="23591" name="Line 43"/>
          <p:cNvSpPr>
            <a:spLocks noChangeShapeType="1"/>
          </p:cNvSpPr>
          <p:nvPr/>
        </p:nvSpPr>
        <p:spPr bwMode="auto">
          <a:xfrm>
            <a:off x="2798762" y="5183188"/>
            <a:ext cx="2873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2" name="Oval 44"/>
          <p:cNvSpPr>
            <a:spLocks noChangeArrowheads="1"/>
          </p:cNvSpPr>
          <p:nvPr/>
        </p:nvSpPr>
        <p:spPr bwMode="auto">
          <a:xfrm>
            <a:off x="5364163" y="494188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93" name="Line 45"/>
          <p:cNvSpPr>
            <a:spLocks noChangeShapeType="1"/>
          </p:cNvSpPr>
          <p:nvPr/>
        </p:nvSpPr>
        <p:spPr bwMode="auto">
          <a:xfrm>
            <a:off x="5508625" y="5013325"/>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4" name="Text Box 46"/>
          <p:cNvSpPr txBox="1">
            <a:spLocks noChangeArrowheads="1"/>
          </p:cNvSpPr>
          <p:nvPr/>
        </p:nvSpPr>
        <p:spPr bwMode="auto">
          <a:xfrm>
            <a:off x="4789488" y="4933950"/>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PL</a:t>
            </a:r>
          </a:p>
        </p:txBody>
      </p:sp>
      <p:sp>
        <p:nvSpPr>
          <p:cNvPr id="23595" name="Line 47"/>
          <p:cNvSpPr>
            <a:spLocks noChangeShapeType="1"/>
          </p:cNvSpPr>
          <p:nvPr/>
        </p:nvSpPr>
        <p:spPr bwMode="auto">
          <a:xfrm>
            <a:off x="4859338" y="4941888"/>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6" name="Text Box 48"/>
          <p:cNvSpPr txBox="1">
            <a:spLocks noChangeArrowheads="1"/>
          </p:cNvSpPr>
          <p:nvPr/>
        </p:nvSpPr>
        <p:spPr bwMode="auto">
          <a:xfrm>
            <a:off x="1501775" y="525462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3597" name="Text Box 49"/>
          <p:cNvSpPr txBox="1">
            <a:spLocks noChangeArrowheads="1"/>
          </p:cNvSpPr>
          <p:nvPr/>
        </p:nvSpPr>
        <p:spPr bwMode="auto">
          <a:xfrm>
            <a:off x="6227763" y="486886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3598" name="Line 50"/>
          <p:cNvSpPr>
            <a:spLocks noChangeShapeType="1"/>
          </p:cNvSpPr>
          <p:nvPr/>
        </p:nvSpPr>
        <p:spPr bwMode="auto">
          <a:xfrm flipV="1">
            <a:off x="5148263" y="3789363"/>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99" name="Text Box 54"/>
          <p:cNvSpPr txBox="1">
            <a:spLocks noChangeArrowheads="1"/>
          </p:cNvSpPr>
          <p:nvPr/>
        </p:nvSpPr>
        <p:spPr bwMode="auto">
          <a:xfrm>
            <a:off x="4787900" y="4365625"/>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CP</a:t>
            </a:r>
            <a:r>
              <a:rPr lang="en-US" altLang="zh-CN" sz="1800" baseline="-25000" dirty="0"/>
              <a:t>1</a:t>
            </a:r>
          </a:p>
        </p:txBody>
      </p:sp>
      <p:sp>
        <p:nvSpPr>
          <p:cNvPr id="23600" name="Line 56"/>
          <p:cNvSpPr>
            <a:spLocks noChangeShapeType="1"/>
          </p:cNvSpPr>
          <p:nvPr/>
        </p:nvSpPr>
        <p:spPr bwMode="auto">
          <a:xfrm flipH="1">
            <a:off x="4716463" y="3789363"/>
            <a:ext cx="431800" cy="0"/>
          </a:xfrm>
          <a:prstGeom prst="line">
            <a:avLst/>
          </a:prstGeom>
          <a:noFill/>
          <a:ln w="9525">
            <a:solidFill>
              <a:schemeClr val="tx1"/>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3601" name="Text Box 57"/>
          <p:cNvSpPr txBox="1">
            <a:spLocks noChangeArrowheads="1"/>
          </p:cNvSpPr>
          <p:nvPr/>
        </p:nvSpPr>
        <p:spPr bwMode="auto">
          <a:xfrm>
            <a:off x="3132138" y="938213"/>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3602" name="Text Box 58"/>
          <p:cNvSpPr txBox="1">
            <a:spLocks noChangeArrowheads="1"/>
          </p:cNvSpPr>
          <p:nvPr/>
        </p:nvSpPr>
        <p:spPr bwMode="auto">
          <a:xfrm>
            <a:off x="3622675" y="922338"/>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3603" name="Text Box 59"/>
          <p:cNvSpPr txBox="1">
            <a:spLocks noChangeArrowheads="1"/>
          </p:cNvSpPr>
          <p:nvPr/>
        </p:nvSpPr>
        <p:spPr bwMode="auto">
          <a:xfrm>
            <a:off x="4113213" y="908050"/>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3604" name="Text Box 60"/>
          <p:cNvSpPr txBox="1">
            <a:spLocks noChangeArrowheads="1"/>
          </p:cNvSpPr>
          <p:nvPr/>
        </p:nvSpPr>
        <p:spPr bwMode="auto">
          <a:xfrm>
            <a:off x="4578350" y="911225"/>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024188" y="1768475"/>
            <a:ext cx="2020887" cy="13128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79" name="Line 3"/>
          <p:cNvSpPr>
            <a:spLocks noChangeShapeType="1"/>
          </p:cNvSpPr>
          <p:nvPr/>
        </p:nvSpPr>
        <p:spPr bwMode="auto">
          <a:xfrm flipV="1">
            <a:off x="3348038" y="3095625"/>
            <a:ext cx="1587"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0" name="Line 4"/>
          <p:cNvSpPr>
            <a:spLocks noChangeShapeType="1"/>
          </p:cNvSpPr>
          <p:nvPr/>
        </p:nvSpPr>
        <p:spPr bwMode="auto">
          <a:xfrm flipV="1">
            <a:off x="3789363" y="3095625"/>
            <a:ext cx="0" cy="8207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1" name="Line 5"/>
          <p:cNvSpPr>
            <a:spLocks noChangeShapeType="1"/>
          </p:cNvSpPr>
          <p:nvPr/>
        </p:nvSpPr>
        <p:spPr bwMode="auto">
          <a:xfrm flipV="1">
            <a:off x="4716463" y="3068638"/>
            <a:ext cx="0" cy="8223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2" name="Line 6"/>
          <p:cNvSpPr>
            <a:spLocks noChangeShapeType="1"/>
          </p:cNvSpPr>
          <p:nvPr/>
        </p:nvSpPr>
        <p:spPr bwMode="auto">
          <a:xfrm flipV="1">
            <a:off x="4211638" y="3068638"/>
            <a:ext cx="1587" cy="8207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3" name="Text Box 7"/>
          <p:cNvSpPr txBox="1">
            <a:spLocks noChangeArrowheads="1"/>
          </p:cNvSpPr>
          <p:nvPr/>
        </p:nvSpPr>
        <p:spPr bwMode="auto">
          <a:xfrm>
            <a:off x="3465513" y="2206625"/>
            <a:ext cx="1150937"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转换电路</a:t>
            </a:r>
            <a:endParaRPr lang="zh-CN" altLang="en-US" sz="1800"/>
          </a:p>
        </p:txBody>
      </p:sp>
      <p:sp>
        <p:nvSpPr>
          <p:cNvPr id="24584" name="Text Box 8"/>
          <p:cNvSpPr txBox="1">
            <a:spLocks noChangeArrowheads="1"/>
          </p:cNvSpPr>
          <p:nvPr/>
        </p:nvSpPr>
        <p:spPr bwMode="auto">
          <a:xfrm>
            <a:off x="2987675" y="3500438"/>
            <a:ext cx="309563" cy="2762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4585" name="Text Box 9"/>
          <p:cNvSpPr txBox="1">
            <a:spLocks noChangeArrowheads="1"/>
          </p:cNvSpPr>
          <p:nvPr/>
        </p:nvSpPr>
        <p:spPr bwMode="auto">
          <a:xfrm>
            <a:off x="3419475" y="3573463"/>
            <a:ext cx="347663" cy="30797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4586" name="Text Box 10"/>
          <p:cNvSpPr txBox="1">
            <a:spLocks noChangeArrowheads="1"/>
          </p:cNvSpPr>
          <p:nvPr/>
        </p:nvSpPr>
        <p:spPr bwMode="auto">
          <a:xfrm>
            <a:off x="3851275" y="3573463"/>
            <a:ext cx="288925" cy="342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a:t>1</a:t>
            </a:r>
          </a:p>
        </p:txBody>
      </p:sp>
      <p:sp>
        <p:nvSpPr>
          <p:cNvPr id="24587" name="Text Box 11"/>
          <p:cNvSpPr txBox="1">
            <a:spLocks noChangeArrowheads="1"/>
          </p:cNvSpPr>
          <p:nvPr/>
        </p:nvSpPr>
        <p:spPr bwMode="auto">
          <a:xfrm>
            <a:off x="4284663" y="3573463"/>
            <a:ext cx="338137" cy="2667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t>Q</a:t>
            </a:r>
            <a:r>
              <a:rPr lang="en-US" altLang="zh-CN" sz="1800" baseline="-25000" dirty="0"/>
              <a:t>0</a:t>
            </a:r>
          </a:p>
        </p:txBody>
      </p:sp>
      <p:sp>
        <p:nvSpPr>
          <p:cNvPr id="24588" name="Line 12"/>
          <p:cNvSpPr>
            <a:spLocks noChangeShapeType="1"/>
          </p:cNvSpPr>
          <p:nvPr/>
        </p:nvSpPr>
        <p:spPr bwMode="auto">
          <a:xfrm flipV="1">
            <a:off x="3360738" y="1247775"/>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9" name="Line 13"/>
          <p:cNvSpPr>
            <a:spLocks noChangeShapeType="1"/>
          </p:cNvSpPr>
          <p:nvPr/>
        </p:nvSpPr>
        <p:spPr bwMode="auto">
          <a:xfrm flipV="1">
            <a:off x="3802063" y="1247775"/>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0" name="Line 14"/>
          <p:cNvSpPr>
            <a:spLocks noChangeShapeType="1"/>
          </p:cNvSpPr>
          <p:nvPr/>
        </p:nvSpPr>
        <p:spPr bwMode="auto">
          <a:xfrm flipV="1">
            <a:off x="4708525" y="1289050"/>
            <a:ext cx="14288"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1" name="Line 15"/>
          <p:cNvSpPr>
            <a:spLocks noChangeShapeType="1"/>
          </p:cNvSpPr>
          <p:nvPr/>
        </p:nvSpPr>
        <p:spPr bwMode="auto">
          <a:xfrm flipV="1">
            <a:off x="4254500" y="1262063"/>
            <a:ext cx="1588"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2" name="AutoShape 20"/>
          <p:cNvSpPr/>
          <p:nvPr/>
        </p:nvSpPr>
        <p:spPr bwMode="auto">
          <a:xfrm rot="5400000">
            <a:off x="3904457" y="-35719"/>
            <a:ext cx="273050" cy="1617663"/>
          </a:xfrm>
          <a:prstGeom prst="leftBrace">
            <a:avLst>
              <a:gd name="adj1" fmla="val 4937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3" name="Text Box 21"/>
          <p:cNvSpPr txBox="1">
            <a:spLocks noChangeArrowheads="1"/>
          </p:cNvSpPr>
          <p:nvPr/>
        </p:nvSpPr>
        <p:spPr bwMode="auto">
          <a:xfrm>
            <a:off x="3563938" y="260350"/>
            <a:ext cx="1223962" cy="333375"/>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800">
                <a:latin typeface="Times New Roman" panose="02020603050405020304" pitchFamily="18" charset="0"/>
              </a:rPr>
              <a:t>接示波器</a:t>
            </a:r>
            <a:endParaRPr lang="zh-CN" altLang="en-US" sz="1800"/>
          </a:p>
        </p:txBody>
      </p:sp>
      <p:sp>
        <p:nvSpPr>
          <p:cNvPr id="24594" name="Rectangle 22"/>
          <p:cNvSpPr>
            <a:spLocks noChangeArrowheads="1"/>
          </p:cNvSpPr>
          <p:nvPr/>
        </p:nvSpPr>
        <p:spPr bwMode="auto">
          <a:xfrm>
            <a:off x="2725738" y="4365625"/>
            <a:ext cx="2663825" cy="1223963"/>
          </a:xfrm>
          <a:prstGeom prst="rect">
            <a:avLst/>
          </a:prstGeom>
          <a:solidFill>
            <a:srgbClr val="FFFFFF"/>
          </a:solidFill>
          <a:ln w="9525">
            <a:solidFill>
              <a:srgbClr val="000000"/>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5" name="Text Box 23"/>
          <p:cNvSpPr txBox="1">
            <a:spLocks noChangeArrowheads="1"/>
          </p:cNvSpPr>
          <p:nvPr/>
        </p:nvSpPr>
        <p:spPr bwMode="auto">
          <a:xfrm>
            <a:off x="3419475" y="4797425"/>
            <a:ext cx="1150938" cy="463550"/>
          </a:xfrm>
          <a:prstGeom prst="rect">
            <a:avLst/>
          </a:prstGeom>
          <a:solidFill>
            <a:srgbClr val="FFFFFF"/>
          </a:solidFill>
          <a:ln w="9525">
            <a:solidFill>
              <a:srgbClr val="FFFFFF"/>
            </a:solidFill>
            <a:miter lim="800000"/>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t>74LS197</a:t>
            </a:r>
          </a:p>
        </p:txBody>
      </p:sp>
      <p:sp>
        <p:nvSpPr>
          <p:cNvPr id="24596" name="Line 24"/>
          <p:cNvSpPr>
            <a:spLocks noChangeShapeType="1"/>
          </p:cNvSpPr>
          <p:nvPr/>
        </p:nvSpPr>
        <p:spPr bwMode="auto">
          <a:xfrm flipV="1">
            <a:off x="3348038" y="3860800"/>
            <a:ext cx="1587"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7" name="Line 25"/>
          <p:cNvSpPr>
            <a:spLocks noChangeShapeType="1"/>
          </p:cNvSpPr>
          <p:nvPr/>
        </p:nvSpPr>
        <p:spPr bwMode="auto">
          <a:xfrm flipV="1">
            <a:off x="3779838" y="3860800"/>
            <a:ext cx="0" cy="4937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8" name="Line 26"/>
          <p:cNvSpPr>
            <a:spLocks noChangeShapeType="1"/>
          </p:cNvSpPr>
          <p:nvPr/>
        </p:nvSpPr>
        <p:spPr bwMode="auto">
          <a:xfrm flipV="1">
            <a:off x="4716463" y="3860800"/>
            <a:ext cx="14287" cy="4651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Line 27"/>
          <p:cNvSpPr>
            <a:spLocks noChangeShapeType="1"/>
          </p:cNvSpPr>
          <p:nvPr/>
        </p:nvSpPr>
        <p:spPr bwMode="auto">
          <a:xfrm flipV="1">
            <a:off x="4211638" y="3860800"/>
            <a:ext cx="1587" cy="4794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0" name="Text Box 28"/>
          <p:cNvSpPr txBox="1">
            <a:spLocks noChangeArrowheads="1"/>
          </p:cNvSpPr>
          <p:nvPr/>
        </p:nvSpPr>
        <p:spPr bwMode="auto">
          <a:xfrm>
            <a:off x="3157538" y="4391025"/>
            <a:ext cx="360362" cy="288925"/>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3</a:t>
            </a:r>
          </a:p>
        </p:txBody>
      </p:sp>
      <p:sp>
        <p:nvSpPr>
          <p:cNvPr id="24601" name="Text Box 29"/>
          <p:cNvSpPr txBox="1">
            <a:spLocks noChangeArrowheads="1"/>
          </p:cNvSpPr>
          <p:nvPr/>
        </p:nvSpPr>
        <p:spPr bwMode="auto">
          <a:xfrm>
            <a:off x="3590925" y="4391025"/>
            <a:ext cx="327025" cy="3048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2</a:t>
            </a:r>
          </a:p>
        </p:txBody>
      </p:sp>
      <p:sp>
        <p:nvSpPr>
          <p:cNvPr id="24602" name="Text Box 30"/>
          <p:cNvSpPr txBox="1">
            <a:spLocks noChangeArrowheads="1"/>
          </p:cNvSpPr>
          <p:nvPr/>
        </p:nvSpPr>
        <p:spPr bwMode="auto">
          <a:xfrm>
            <a:off x="4022725" y="4462463"/>
            <a:ext cx="336550" cy="319087"/>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1</a:t>
            </a:r>
          </a:p>
        </p:txBody>
      </p:sp>
      <p:sp>
        <p:nvSpPr>
          <p:cNvPr id="24603" name="Text Box 31"/>
          <p:cNvSpPr txBox="1">
            <a:spLocks noChangeArrowheads="1"/>
          </p:cNvSpPr>
          <p:nvPr/>
        </p:nvSpPr>
        <p:spPr bwMode="auto">
          <a:xfrm>
            <a:off x="4454525" y="4462463"/>
            <a:ext cx="400050" cy="3159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dirty="0">
                <a:latin typeface="Times New Roman" panose="02020603050405020304" pitchFamily="18" charset="0"/>
              </a:rPr>
              <a:t>Q</a:t>
            </a:r>
            <a:r>
              <a:rPr lang="en-US" altLang="zh-CN" sz="1800" baseline="-25000" dirty="0">
                <a:latin typeface="Times New Roman" panose="02020603050405020304" pitchFamily="18" charset="0"/>
              </a:rPr>
              <a:t>0</a:t>
            </a:r>
          </a:p>
        </p:txBody>
      </p:sp>
      <p:sp>
        <p:nvSpPr>
          <p:cNvPr id="24604" name="Text Box 32"/>
          <p:cNvSpPr txBox="1">
            <a:spLocks noChangeArrowheads="1"/>
          </p:cNvSpPr>
          <p:nvPr/>
        </p:nvSpPr>
        <p:spPr bwMode="auto">
          <a:xfrm>
            <a:off x="3230563" y="5254625"/>
            <a:ext cx="693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CP</a:t>
            </a:r>
            <a:r>
              <a:rPr lang="en-US" altLang="zh-CN" sz="1800" baseline="-25000" dirty="0"/>
              <a:t>0</a:t>
            </a:r>
          </a:p>
        </p:txBody>
      </p:sp>
      <p:sp>
        <p:nvSpPr>
          <p:cNvPr id="24605" name="Text Box 33"/>
          <p:cNvSpPr txBox="1">
            <a:spLocks noChangeArrowheads="1"/>
          </p:cNvSpPr>
          <p:nvPr/>
        </p:nvSpPr>
        <p:spPr bwMode="auto">
          <a:xfrm>
            <a:off x="2484438" y="6491288"/>
            <a:ext cx="424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dirty="0"/>
              <a:t>连续脉冲（</a:t>
            </a:r>
            <a:r>
              <a:rPr lang="en-US" altLang="zh-CN" sz="1800" dirty="0"/>
              <a:t>10KHz</a:t>
            </a:r>
            <a:r>
              <a:rPr lang="zh-CN" altLang="en-US" sz="1800" dirty="0"/>
              <a:t>）</a:t>
            </a:r>
          </a:p>
        </p:txBody>
      </p:sp>
      <p:sp>
        <p:nvSpPr>
          <p:cNvPr id="24606" name="Line 34"/>
          <p:cNvSpPr>
            <a:spLocks noChangeShapeType="1"/>
          </p:cNvSpPr>
          <p:nvPr/>
        </p:nvSpPr>
        <p:spPr bwMode="auto">
          <a:xfrm>
            <a:off x="1933575" y="5399088"/>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7" name="Oval 35"/>
          <p:cNvSpPr>
            <a:spLocks noChangeArrowheads="1"/>
          </p:cNvSpPr>
          <p:nvPr/>
        </p:nvSpPr>
        <p:spPr bwMode="auto">
          <a:xfrm>
            <a:off x="2582863" y="5326063"/>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08" name="Text Box 36"/>
          <p:cNvSpPr txBox="1">
            <a:spLocks noChangeArrowheads="1"/>
          </p:cNvSpPr>
          <p:nvPr/>
        </p:nvSpPr>
        <p:spPr bwMode="auto">
          <a:xfrm>
            <a:off x="2725738" y="5183188"/>
            <a:ext cx="595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MR</a:t>
            </a:r>
          </a:p>
        </p:txBody>
      </p:sp>
      <p:sp>
        <p:nvSpPr>
          <p:cNvPr id="24609" name="Line 37"/>
          <p:cNvSpPr>
            <a:spLocks noChangeShapeType="1"/>
          </p:cNvSpPr>
          <p:nvPr/>
        </p:nvSpPr>
        <p:spPr bwMode="auto">
          <a:xfrm flipV="1">
            <a:off x="2798762" y="5181601"/>
            <a:ext cx="331787"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0" name="Oval 38"/>
          <p:cNvSpPr>
            <a:spLocks noChangeArrowheads="1"/>
          </p:cNvSpPr>
          <p:nvPr/>
        </p:nvSpPr>
        <p:spPr bwMode="auto">
          <a:xfrm>
            <a:off x="5364163" y="4941888"/>
            <a:ext cx="142875" cy="144462"/>
          </a:xfrm>
          <a:prstGeom prst="ellipse">
            <a:avLst/>
          </a:prstGeom>
          <a:solidFill>
            <a:schemeClr val="accent1"/>
          </a:solidFill>
          <a:ln w="9525">
            <a:solidFill>
              <a:schemeClr val="tx1"/>
            </a:solidFill>
            <a:round/>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611" name="Line 39"/>
          <p:cNvSpPr>
            <a:spLocks noChangeShapeType="1"/>
          </p:cNvSpPr>
          <p:nvPr/>
        </p:nvSpPr>
        <p:spPr bwMode="auto">
          <a:xfrm>
            <a:off x="5508625" y="5013325"/>
            <a:ext cx="6477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2" name="Text Box 40"/>
          <p:cNvSpPr txBox="1">
            <a:spLocks noChangeArrowheads="1"/>
          </p:cNvSpPr>
          <p:nvPr/>
        </p:nvSpPr>
        <p:spPr bwMode="auto">
          <a:xfrm>
            <a:off x="4787900" y="4868863"/>
            <a:ext cx="50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PL</a:t>
            </a:r>
          </a:p>
        </p:txBody>
      </p:sp>
      <p:sp>
        <p:nvSpPr>
          <p:cNvPr id="24613" name="Line 41"/>
          <p:cNvSpPr>
            <a:spLocks noChangeShapeType="1"/>
          </p:cNvSpPr>
          <p:nvPr/>
        </p:nvSpPr>
        <p:spPr bwMode="auto">
          <a:xfrm>
            <a:off x="4859338" y="4941888"/>
            <a:ext cx="3603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4" name="Text Box 42"/>
          <p:cNvSpPr txBox="1">
            <a:spLocks noChangeArrowheads="1"/>
          </p:cNvSpPr>
          <p:nvPr/>
        </p:nvSpPr>
        <p:spPr bwMode="auto">
          <a:xfrm>
            <a:off x="1501775" y="5254625"/>
            <a:ext cx="3603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15" name="Text Box 43"/>
          <p:cNvSpPr txBox="1">
            <a:spLocks noChangeArrowheads="1"/>
          </p:cNvSpPr>
          <p:nvPr/>
        </p:nvSpPr>
        <p:spPr bwMode="auto">
          <a:xfrm>
            <a:off x="6227763" y="4868863"/>
            <a:ext cx="360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16" name="Line 44"/>
          <p:cNvSpPr>
            <a:spLocks noChangeShapeType="1"/>
          </p:cNvSpPr>
          <p:nvPr/>
        </p:nvSpPr>
        <p:spPr bwMode="auto">
          <a:xfrm>
            <a:off x="3276600"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7" name="Line 45"/>
          <p:cNvSpPr>
            <a:spLocks noChangeShapeType="1"/>
          </p:cNvSpPr>
          <p:nvPr/>
        </p:nvSpPr>
        <p:spPr bwMode="auto">
          <a:xfrm>
            <a:off x="3419475"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8" name="Line 46"/>
          <p:cNvSpPr>
            <a:spLocks noChangeShapeType="1"/>
          </p:cNvSpPr>
          <p:nvPr/>
        </p:nvSpPr>
        <p:spPr bwMode="auto">
          <a:xfrm>
            <a:off x="3276600" y="6092825"/>
            <a:ext cx="1428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9" name="Line 47"/>
          <p:cNvSpPr>
            <a:spLocks noChangeShapeType="1"/>
          </p:cNvSpPr>
          <p:nvPr/>
        </p:nvSpPr>
        <p:spPr bwMode="auto">
          <a:xfrm>
            <a:off x="3419475"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0" name="Line 48"/>
          <p:cNvSpPr>
            <a:spLocks noChangeShapeType="1"/>
          </p:cNvSpPr>
          <p:nvPr/>
        </p:nvSpPr>
        <p:spPr bwMode="auto">
          <a:xfrm>
            <a:off x="3059113"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1" name="Line 49"/>
          <p:cNvSpPr>
            <a:spLocks noChangeShapeType="1"/>
          </p:cNvSpPr>
          <p:nvPr/>
        </p:nvSpPr>
        <p:spPr bwMode="auto">
          <a:xfrm>
            <a:off x="3635375"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2" name="Line 50"/>
          <p:cNvSpPr>
            <a:spLocks noChangeShapeType="1"/>
          </p:cNvSpPr>
          <p:nvPr/>
        </p:nvSpPr>
        <p:spPr bwMode="auto">
          <a:xfrm>
            <a:off x="3778250"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3" name="Line 51"/>
          <p:cNvSpPr>
            <a:spLocks noChangeShapeType="1"/>
          </p:cNvSpPr>
          <p:nvPr/>
        </p:nvSpPr>
        <p:spPr bwMode="auto">
          <a:xfrm>
            <a:off x="3635375" y="6092825"/>
            <a:ext cx="1428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4" name="Line 52"/>
          <p:cNvSpPr>
            <a:spLocks noChangeShapeType="1"/>
          </p:cNvSpPr>
          <p:nvPr/>
        </p:nvSpPr>
        <p:spPr bwMode="auto">
          <a:xfrm>
            <a:off x="3778250"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5" name="Line 53"/>
          <p:cNvSpPr>
            <a:spLocks noChangeShapeType="1"/>
          </p:cNvSpPr>
          <p:nvPr/>
        </p:nvSpPr>
        <p:spPr bwMode="auto">
          <a:xfrm>
            <a:off x="3995738"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6" name="Line 54"/>
          <p:cNvSpPr>
            <a:spLocks noChangeShapeType="1"/>
          </p:cNvSpPr>
          <p:nvPr/>
        </p:nvSpPr>
        <p:spPr bwMode="auto">
          <a:xfrm>
            <a:off x="4138613" y="6092825"/>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7" name="Line 55"/>
          <p:cNvSpPr>
            <a:spLocks noChangeShapeType="1"/>
          </p:cNvSpPr>
          <p:nvPr/>
        </p:nvSpPr>
        <p:spPr bwMode="auto">
          <a:xfrm>
            <a:off x="3995738" y="6092825"/>
            <a:ext cx="1428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8" name="Line 56"/>
          <p:cNvSpPr>
            <a:spLocks noChangeShapeType="1"/>
          </p:cNvSpPr>
          <p:nvPr/>
        </p:nvSpPr>
        <p:spPr bwMode="auto">
          <a:xfrm>
            <a:off x="4138613" y="6381750"/>
            <a:ext cx="2159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9" name="Line 57"/>
          <p:cNvSpPr>
            <a:spLocks noChangeShapeType="1"/>
          </p:cNvSpPr>
          <p:nvPr/>
        </p:nvSpPr>
        <p:spPr bwMode="auto">
          <a:xfrm>
            <a:off x="3419475" y="5589588"/>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0" name="Text Box 58"/>
          <p:cNvSpPr txBox="1">
            <a:spLocks noChangeArrowheads="1"/>
          </p:cNvSpPr>
          <p:nvPr/>
        </p:nvSpPr>
        <p:spPr bwMode="auto">
          <a:xfrm>
            <a:off x="0" y="188913"/>
            <a:ext cx="233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p>
        </p:txBody>
      </p:sp>
      <p:sp>
        <p:nvSpPr>
          <p:cNvPr id="24631" name="Text Box 59"/>
          <p:cNvSpPr txBox="1">
            <a:spLocks noChangeArrowheads="1"/>
          </p:cNvSpPr>
          <p:nvPr/>
        </p:nvSpPr>
        <p:spPr bwMode="auto">
          <a:xfrm>
            <a:off x="250825" y="188913"/>
            <a:ext cx="2547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dirty="0">
                <a:latin typeface="+mn-ea"/>
                <a:ea typeface="+mn-ea"/>
              </a:rPr>
              <a:t>4</a:t>
            </a:r>
            <a:r>
              <a:rPr lang="zh-CN" altLang="en-US" sz="3200" dirty="0">
                <a:latin typeface="+mn-ea"/>
                <a:ea typeface="+mn-ea"/>
              </a:rPr>
              <a:t>、动态测试</a:t>
            </a:r>
          </a:p>
        </p:txBody>
      </p:sp>
      <p:sp>
        <p:nvSpPr>
          <p:cNvPr id="24632" name="Line 60"/>
          <p:cNvSpPr>
            <a:spLocks noChangeShapeType="1"/>
          </p:cNvSpPr>
          <p:nvPr/>
        </p:nvSpPr>
        <p:spPr bwMode="auto">
          <a:xfrm flipV="1">
            <a:off x="5148263" y="3860800"/>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3" name="Line 61"/>
          <p:cNvSpPr>
            <a:spLocks noChangeShapeType="1"/>
          </p:cNvSpPr>
          <p:nvPr/>
        </p:nvSpPr>
        <p:spPr bwMode="auto">
          <a:xfrm>
            <a:off x="5148263" y="5589588"/>
            <a:ext cx="0" cy="4318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4" name="Text Box 63"/>
          <p:cNvSpPr txBox="1">
            <a:spLocks noChangeArrowheads="1"/>
          </p:cNvSpPr>
          <p:nvPr/>
        </p:nvSpPr>
        <p:spPr bwMode="auto">
          <a:xfrm>
            <a:off x="5076825" y="6021388"/>
            <a:ext cx="360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1</a:t>
            </a:r>
          </a:p>
        </p:txBody>
      </p:sp>
      <p:sp>
        <p:nvSpPr>
          <p:cNvPr id="24635" name="Text Box 65"/>
          <p:cNvSpPr txBox="1">
            <a:spLocks noChangeArrowheads="1"/>
          </p:cNvSpPr>
          <p:nvPr/>
        </p:nvSpPr>
        <p:spPr bwMode="auto">
          <a:xfrm>
            <a:off x="4859338" y="5157788"/>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a:t>S</a:t>
            </a:r>
            <a:r>
              <a:rPr lang="en-US" altLang="zh-CN" sz="1800" baseline="-25000"/>
              <a:t>1</a:t>
            </a:r>
          </a:p>
        </p:txBody>
      </p:sp>
      <p:sp>
        <p:nvSpPr>
          <p:cNvPr id="24636" name="Text Box 66"/>
          <p:cNvSpPr txBox="1">
            <a:spLocks noChangeArrowheads="1"/>
          </p:cNvSpPr>
          <p:nvPr/>
        </p:nvSpPr>
        <p:spPr bwMode="auto">
          <a:xfrm>
            <a:off x="4787900" y="4437063"/>
            <a:ext cx="693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800" dirty="0"/>
              <a:t>CP</a:t>
            </a:r>
            <a:r>
              <a:rPr lang="en-US" altLang="zh-CN" sz="1800" baseline="-25000" dirty="0"/>
              <a:t>1</a:t>
            </a:r>
          </a:p>
        </p:txBody>
      </p:sp>
      <p:sp>
        <p:nvSpPr>
          <p:cNvPr id="24637" name="Line 67"/>
          <p:cNvSpPr>
            <a:spLocks noChangeShapeType="1"/>
          </p:cNvSpPr>
          <p:nvPr/>
        </p:nvSpPr>
        <p:spPr bwMode="auto">
          <a:xfrm>
            <a:off x="4716463" y="3860800"/>
            <a:ext cx="431800" cy="0"/>
          </a:xfrm>
          <a:prstGeom prst="line">
            <a:avLst/>
          </a:prstGeom>
          <a:noFill/>
          <a:ln w="9525">
            <a:solidFill>
              <a:schemeClr val="tx1"/>
            </a:solidFill>
            <a:round/>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4638" name="Text Box 69"/>
          <p:cNvSpPr txBox="1">
            <a:spLocks noChangeArrowheads="1"/>
          </p:cNvSpPr>
          <p:nvPr/>
        </p:nvSpPr>
        <p:spPr bwMode="auto">
          <a:xfrm>
            <a:off x="3173413" y="938213"/>
            <a:ext cx="319087" cy="2159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3</a:t>
            </a:r>
          </a:p>
        </p:txBody>
      </p:sp>
      <p:sp>
        <p:nvSpPr>
          <p:cNvPr id="24639" name="Text Box 70"/>
          <p:cNvSpPr txBox="1">
            <a:spLocks noChangeArrowheads="1"/>
          </p:cNvSpPr>
          <p:nvPr/>
        </p:nvSpPr>
        <p:spPr bwMode="auto">
          <a:xfrm>
            <a:off x="3663950" y="922338"/>
            <a:ext cx="331788" cy="303212"/>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2</a:t>
            </a:r>
          </a:p>
        </p:txBody>
      </p:sp>
      <p:sp>
        <p:nvSpPr>
          <p:cNvPr id="24640" name="Text Box 71"/>
          <p:cNvSpPr txBox="1">
            <a:spLocks noChangeArrowheads="1"/>
          </p:cNvSpPr>
          <p:nvPr/>
        </p:nvSpPr>
        <p:spPr bwMode="auto">
          <a:xfrm>
            <a:off x="4154488" y="908050"/>
            <a:ext cx="346075" cy="317500"/>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1</a:t>
            </a:r>
          </a:p>
        </p:txBody>
      </p:sp>
      <p:sp>
        <p:nvSpPr>
          <p:cNvPr id="24641" name="Text Box 72"/>
          <p:cNvSpPr txBox="1">
            <a:spLocks noChangeArrowheads="1"/>
          </p:cNvSpPr>
          <p:nvPr/>
        </p:nvSpPr>
        <p:spPr bwMode="auto">
          <a:xfrm>
            <a:off x="4619625" y="911225"/>
            <a:ext cx="312738" cy="242888"/>
          </a:xfrm>
          <a:prstGeom prst="rect">
            <a:avLst/>
          </a:prstGeom>
          <a:solidFill>
            <a:srgbClr val="FFFFFF"/>
          </a:solidFill>
          <a:ln w="9525">
            <a:solidFill>
              <a:srgbClr val="FFFFFF"/>
            </a:solidFill>
            <a:miter lim="800000"/>
          </a:ln>
        </p:spPr>
        <p:txBody>
          <a:bodyPr lIns="0" tIns="0" rIns="0" bIns="0"/>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800">
                <a:latin typeface="Times New Roman" panose="02020603050405020304" pitchFamily="18" charset="0"/>
              </a:rPr>
              <a:t>G</a:t>
            </a:r>
            <a:r>
              <a:rPr lang="en-US" altLang="zh-CN" sz="1800" baseline="-25000">
                <a:latin typeface="Times New Roman" panose="02020603050405020304" pitchFamily="18" charset="0"/>
              </a:rPr>
              <a:t>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528"/>
          <p:cNvGrpSpPr/>
          <p:nvPr/>
        </p:nvGrpSpPr>
        <p:grpSpPr bwMode="auto">
          <a:xfrm>
            <a:off x="1260475" y="188913"/>
            <a:ext cx="7488238" cy="360362"/>
            <a:chOff x="794" y="119"/>
            <a:chExt cx="4717" cy="227"/>
          </a:xfrm>
        </p:grpSpPr>
        <p:sp>
          <p:nvSpPr>
            <p:cNvPr id="26686" name="Line 448"/>
            <p:cNvSpPr>
              <a:spLocks noChangeShapeType="1"/>
            </p:cNvSpPr>
            <p:nvPr/>
          </p:nvSpPr>
          <p:spPr bwMode="auto">
            <a:xfrm>
              <a:off x="794"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87" name="Line 449"/>
            <p:cNvSpPr>
              <a:spLocks noChangeShapeType="1"/>
            </p:cNvSpPr>
            <p:nvPr/>
          </p:nvSpPr>
          <p:spPr bwMode="auto">
            <a:xfrm>
              <a:off x="930"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88" name="Line 450"/>
            <p:cNvSpPr>
              <a:spLocks noChangeShapeType="1"/>
            </p:cNvSpPr>
            <p:nvPr/>
          </p:nvSpPr>
          <p:spPr bwMode="auto">
            <a:xfrm>
              <a:off x="930"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89" name="Line 451"/>
            <p:cNvSpPr>
              <a:spLocks noChangeShapeType="1"/>
            </p:cNvSpPr>
            <p:nvPr/>
          </p:nvSpPr>
          <p:spPr bwMode="auto">
            <a:xfrm>
              <a:off x="1066"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0" name="Line 452"/>
            <p:cNvSpPr>
              <a:spLocks noChangeShapeType="1"/>
            </p:cNvSpPr>
            <p:nvPr/>
          </p:nvSpPr>
          <p:spPr bwMode="auto">
            <a:xfrm>
              <a:off x="1066"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1" name="Line 453"/>
            <p:cNvSpPr>
              <a:spLocks noChangeShapeType="1"/>
            </p:cNvSpPr>
            <p:nvPr/>
          </p:nvSpPr>
          <p:spPr bwMode="auto">
            <a:xfrm>
              <a:off x="1066"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2" name="Line 454"/>
            <p:cNvSpPr>
              <a:spLocks noChangeShapeType="1"/>
            </p:cNvSpPr>
            <p:nvPr/>
          </p:nvSpPr>
          <p:spPr bwMode="auto">
            <a:xfrm>
              <a:off x="1202"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3" name="Line 455"/>
            <p:cNvSpPr>
              <a:spLocks noChangeShapeType="1"/>
            </p:cNvSpPr>
            <p:nvPr/>
          </p:nvSpPr>
          <p:spPr bwMode="auto">
            <a:xfrm>
              <a:off x="1202"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4" name="Line 456"/>
            <p:cNvSpPr>
              <a:spLocks noChangeShapeType="1"/>
            </p:cNvSpPr>
            <p:nvPr/>
          </p:nvSpPr>
          <p:spPr bwMode="auto">
            <a:xfrm>
              <a:off x="1338"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5" name="Line 457"/>
            <p:cNvSpPr>
              <a:spLocks noChangeShapeType="1"/>
            </p:cNvSpPr>
            <p:nvPr/>
          </p:nvSpPr>
          <p:spPr bwMode="auto">
            <a:xfrm>
              <a:off x="133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6" name="Line 458"/>
            <p:cNvSpPr>
              <a:spLocks noChangeShapeType="1"/>
            </p:cNvSpPr>
            <p:nvPr/>
          </p:nvSpPr>
          <p:spPr bwMode="auto">
            <a:xfrm>
              <a:off x="133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7" name="Line 459"/>
            <p:cNvSpPr>
              <a:spLocks noChangeShapeType="1"/>
            </p:cNvSpPr>
            <p:nvPr/>
          </p:nvSpPr>
          <p:spPr bwMode="auto">
            <a:xfrm>
              <a:off x="1474"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8" name="Line 460"/>
            <p:cNvSpPr>
              <a:spLocks noChangeShapeType="1"/>
            </p:cNvSpPr>
            <p:nvPr/>
          </p:nvSpPr>
          <p:spPr bwMode="auto">
            <a:xfrm>
              <a:off x="1474"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99" name="Line 461"/>
            <p:cNvSpPr>
              <a:spLocks noChangeShapeType="1"/>
            </p:cNvSpPr>
            <p:nvPr/>
          </p:nvSpPr>
          <p:spPr bwMode="auto">
            <a:xfrm>
              <a:off x="1610"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0" name="Line 462"/>
            <p:cNvSpPr>
              <a:spLocks noChangeShapeType="1"/>
            </p:cNvSpPr>
            <p:nvPr/>
          </p:nvSpPr>
          <p:spPr bwMode="auto">
            <a:xfrm>
              <a:off x="1610"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1" name="Line 463"/>
            <p:cNvSpPr>
              <a:spLocks noChangeShapeType="1"/>
            </p:cNvSpPr>
            <p:nvPr/>
          </p:nvSpPr>
          <p:spPr bwMode="auto">
            <a:xfrm>
              <a:off x="161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2" name="Line 464"/>
            <p:cNvSpPr>
              <a:spLocks noChangeShapeType="1"/>
            </p:cNvSpPr>
            <p:nvPr/>
          </p:nvSpPr>
          <p:spPr bwMode="auto">
            <a:xfrm>
              <a:off x="174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3" name="Line 465"/>
            <p:cNvSpPr>
              <a:spLocks noChangeShapeType="1"/>
            </p:cNvSpPr>
            <p:nvPr/>
          </p:nvSpPr>
          <p:spPr bwMode="auto">
            <a:xfrm>
              <a:off x="174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4" name="Line 466"/>
            <p:cNvSpPr>
              <a:spLocks noChangeShapeType="1"/>
            </p:cNvSpPr>
            <p:nvPr/>
          </p:nvSpPr>
          <p:spPr bwMode="auto">
            <a:xfrm>
              <a:off x="188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5" name="Line 467"/>
            <p:cNvSpPr>
              <a:spLocks noChangeShapeType="1"/>
            </p:cNvSpPr>
            <p:nvPr/>
          </p:nvSpPr>
          <p:spPr bwMode="auto">
            <a:xfrm>
              <a:off x="188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6" name="Line 468"/>
            <p:cNvSpPr>
              <a:spLocks noChangeShapeType="1"/>
            </p:cNvSpPr>
            <p:nvPr/>
          </p:nvSpPr>
          <p:spPr bwMode="auto">
            <a:xfrm>
              <a:off x="1882"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7" name="Line 469"/>
            <p:cNvSpPr>
              <a:spLocks noChangeShapeType="1"/>
            </p:cNvSpPr>
            <p:nvPr/>
          </p:nvSpPr>
          <p:spPr bwMode="auto">
            <a:xfrm>
              <a:off x="2018"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8" name="Line 470"/>
            <p:cNvSpPr>
              <a:spLocks noChangeShapeType="1"/>
            </p:cNvSpPr>
            <p:nvPr/>
          </p:nvSpPr>
          <p:spPr bwMode="auto">
            <a:xfrm>
              <a:off x="2018"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09" name="Line 471"/>
            <p:cNvSpPr>
              <a:spLocks noChangeShapeType="1"/>
            </p:cNvSpPr>
            <p:nvPr/>
          </p:nvSpPr>
          <p:spPr bwMode="auto">
            <a:xfrm>
              <a:off x="2154"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0" name="Line 472"/>
            <p:cNvSpPr>
              <a:spLocks noChangeShapeType="1"/>
            </p:cNvSpPr>
            <p:nvPr/>
          </p:nvSpPr>
          <p:spPr bwMode="auto">
            <a:xfrm>
              <a:off x="2154"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1" name="Line 473"/>
            <p:cNvSpPr>
              <a:spLocks noChangeShapeType="1"/>
            </p:cNvSpPr>
            <p:nvPr/>
          </p:nvSpPr>
          <p:spPr bwMode="auto">
            <a:xfrm>
              <a:off x="215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2" name="Line 474"/>
            <p:cNvSpPr>
              <a:spLocks noChangeShapeType="1"/>
            </p:cNvSpPr>
            <p:nvPr/>
          </p:nvSpPr>
          <p:spPr bwMode="auto">
            <a:xfrm>
              <a:off x="2291"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3" name="Line 475"/>
            <p:cNvSpPr>
              <a:spLocks noChangeShapeType="1"/>
            </p:cNvSpPr>
            <p:nvPr/>
          </p:nvSpPr>
          <p:spPr bwMode="auto">
            <a:xfrm>
              <a:off x="2291"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4" name="Line 476"/>
            <p:cNvSpPr>
              <a:spLocks noChangeShapeType="1"/>
            </p:cNvSpPr>
            <p:nvPr/>
          </p:nvSpPr>
          <p:spPr bwMode="auto">
            <a:xfrm>
              <a:off x="242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5" name="Line 477"/>
            <p:cNvSpPr>
              <a:spLocks noChangeShapeType="1"/>
            </p:cNvSpPr>
            <p:nvPr/>
          </p:nvSpPr>
          <p:spPr bwMode="auto">
            <a:xfrm>
              <a:off x="2427"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6" name="Line 478"/>
            <p:cNvSpPr>
              <a:spLocks noChangeShapeType="1"/>
            </p:cNvSpPr>
            <p:nvPr/>
          </p:nvSpPr>
          <p:spPr bwMode="auto">
            <a:xfrm>
              <a:off x="2427"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7" name="Line 479"/>
            <p:cNvSpPr>
              <a:spLocks noChangeShapeType="1"/>
            </p:cNvSpPr>
            <p:nvPr/>
          </p:nvSpPr>
          <p:spPr bwMode="auto">
            <a:xfrm>
              <a:off x="256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8" name="Line 480"/>
            <p:cNvSpPr>
              <a:spLocks noChangeShapeType="1"/>
            </p:cNvSpPr>
            <p:nvPr/>
          </p:nvSpPr>
          <p:spPr bwMode="auto">
            <a:xfrm>
              <a:off x="2563"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19" name="Line 481"/>
            <p:cNvSpPr>
              <a:spLocks noChangeShapeType="1"/>
            </p:cNvSpPr>
            <p:nvPr/>
          </p:nvSpPr>
          <p:spPr bwMode="auto">
            <a:xfrm>
              <a:off x="269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0" name="Line 482"/>
            <p:cNvSpPr>
              <a:spLocks noChangeShapeType="1"/>
            </p:cNvSpPr>
            <p:nvPr/>
          </p:nvSpPr>
          <p:spPr bwMode="auto">
            <a:xfrm>
              <a:off x="2699"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1" name="Line 483"/>
            <p:cNvSpPr>
              <a:spLocks noChangeShapeType="1"/>
            </p:cNvSpPr>
            <p:nvPr/>
          </p:nvSpPr>
          <p:spPr bwMode="auto">
            <a:xfrm>
              <a:off x="2699"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2" name="Line 484"/>
            <p:cNvSpPr>
              <a:spLocks noChangeShapeType="1"/>
            </p:cNvSpPr>
            <p:nvPr/>
          </p:nvSpPr>
          <p:spPr bwMode="auto">
            <a:xfrm>
              <a:off x="283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3" name="Line 485"/>
            <p:cNvSpPr>
              <a:spLocks noChangeShapeType="1"/>
            </p:cNvSpPr>
            <p:nvPr/>
          </p:nvSpPr>
          <p:spPr bwMode="auto">
            <a:xfrm>
              <a:off x="2835"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4" name="Line 486"/>
            <p:cNvSpPr>
              <a:spLocks noChangeShapeType="1"/>
            </p:cNvSpPr>
            <p:nvPr/>
          </p:nvSpPr>
          <p:spPr bwMode="auto">
            <a:xfrm>
              <a:off x="2971"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5" name="Line 487"/>
            <p:cNvSpPr>
              <a:spLocks noChangeShapeType="1"/>
            </p:cNvSpPr>
            <p:nvPr/>
          </p:nvSpPr>
          <p:spPr bwMode="auto">
            <a:xfrm>
              <a:off x="297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6" name="Line 488"/>
            <p:cNvSpPr>
              <a:spLocks noChangeShapeType="1"/>
            </p:cNvSpPr>
            <p:nvPr/>
          </p:nvSpPr>
          <p:spPr bwMode="auto">
            <a:xfrm>
              <a:off x="297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7" name="Line 489"/>
            <p:cNvSpPr>
              <a:spLocks noChangeShapeType="1"/>
            </p:cNvSpPr>
            <p:nvPr/>
          </p:nvSpPr>
          <p:spPr bwMode="auto">
            <a:xfrm>
              <a:off x="310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8" name="Line 490"/>
            <p:cNvSpPr>
              <a:spLocks noChangeShapeType="1"/>
            </p:cNvSpPr>
            <p:nvPr/>
          </p:nvSpPr>
          <p:spPr bwMode="auto">
            <a:xfrm>
              <a:off x="310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29" name="Line 491"/>
            <p:cNvSpPr>
              <a:spLocks noChangeShapeType="1"/>
            </p:cNvSpPr>
            <p:nvPr/>
          </p:nvSpPr>
          <p:spPr bwMode="auto">
            <a:xfrm>
              <a:off x="324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0" name="Line 492"/>
            <p:cNvSpPr>
              <a:spLocks noChangeShapeType="1"/>
            </p:cNvSpPr>
            <p:nvPr/>
          </p:nvSpPr>
          <p:spPr bwMode="auto">
            <a:xfrm>
              <a:off x="324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1" name="Line 493"/>
            <p:cNvSpPr>
              <a:spLocks noChangeShapeType="1"/>
            </p:cNvSpPr>
            <p:nvPr/>
          </p:nvSpPr>
          <p:spPr bwMode="auto">
            <a:xfrm>
              <a:off x="324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2" name="Line 494"/>
            <p:cNvSpPr>
              <a:spLocks noChangeShapeType="1"/>
            </p:cNvSpPr>
            <p:nvPr/>
          </p:nvSpPr>
          <p:spPr bwMode="auto">
            <a:xfrm>
              <a:off x="337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3" name="Line 495"/>
            <p:cNvSpPr>
              <a:spLocks noChangeShapeType="1"/>
            </p:cNvSpPr>
            <p:nvPr/>
          </p:nvSpPr>
          <p:spPr bwMode="auto">
            <a:xfrm>
              <a:off x="3379"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4" name="Line 496"/>
            <p:cNvSpPr>
              <a:spLocks noChangeShapeType="1"/>
            </p:cNvSpPr>
            <p:nvPr/>
          </p:nvSpPr>
          <p:spPr bwMode="auto">
            <a:xfrm>
              <a:off x="351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5" name="Line 497"/>
            <p:cNvSpPr>
              <a:spLocks noChangeShapeType="1"/>
            </p:cNvSpPr>
            <p:nvPr/>
          </p:nvSpPr>
          <p:spPr bwMode="auto">
            <a:xfrm>
              <a:off x="351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6" name="Line 498"/>
            <p:cNvSpPr>
              <a:spLocks noChangeShapeType="1"/>
            </p:cNvSpPr>
            <p:nvPr/>
          </p:nvSpPr>
          <p:spPr bwMode="auto">
            <a:xfrm>
              <a:off x="356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7" name="Line 499"/>
            <p:cNvSpPr>
              <a:spLocks noChangeShapeType="1"/>
            </p:cNvSpPr>
            <p:nvPr/>
          </p:nvSpPr>
          <p:spPr bwMode="auto">
            <a:xfrm>
              <a:off x="369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8" name="Line 500"/>
            <p:cNvSpPr>
              <a:spLocks noChangeShapeType="1"/>
            </p:cNvSpPr>
            <p:nvPr/>
          </p:nvSpPr>
          <p:spPr bwMode="auto">
            <a:xfrm>
              <a:off x="369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39" name="Line 501"/>
            <p:cNvSpPr>
              <a:spLocks noChangeShapeType="1"/>
            </p:cNvSpPr>
            <p:nvPr/>
          </p:nvSpPr>
          <p:spPr bwMode="auto">
            <a:xfrm>
              <a:off x="383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0" name="Line 502"/>
            <p:cNvSpPr>
              <a:spLocks noChangeShapeType="1"/>
            </p:cNvSpPr>
            <p:nvPr/>
          </p:nvSpPr>
          <p:spPr bwMode="auto">
            <a:xfrm>
              <a:off x="383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1" name="Line 503"/>
            <p:cNvSpPr>
              <a:spLocks noChangeShapeType="1"/>
            </p:cNvSpPr>
            <p:nvPr/>
          </p:nvSpPr>
          <p:spPr bwMode="auto">
            <a:xfrm>
              <a:off x="383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2" name="Line 504"/>
            <p:cNvSpPr>
              <a:spLocks noChangeShapeType="1"/>
            </p:cNvSpPr>
            <p:nvPr/>
          </p:nvSpPr>
          <p:spPr bwMode="auto">
            <a:xfrm>
              <a:off x="396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3" name="Line 505"/>
            <p:cNvSpPr>
              <a:spLocks noChangeShapeType="1"/>
            </p:cNvSpPr>
            <p:nvPr/>
          </p:nvSpPr>
          <p:spPr bwMode="auto">
            <a:xfrm>
              <a:off x="3969"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4" name="Line 506"/>
            <p:cNvSpPr>
              <a:spLocks noChangeShapeType="1"/>
            </p:cNvSpPr>
            <p:nvPr/>
          </p:nvSpPr>
          <p:spPr bwMode="auto">
            <a:xfrm>
              <a:off x="410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5" name="Line 507"/>
            <p:cNvSpPr>
              <a:spLocks noChangeShapeType="1"/>
            </p:cNvSpPr>
            <p:nvPr/>
          </p:nvSpPr>
          <p:spPr bwMode="auto">
            <a:xfrm>
              <a:off x="410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6" name="Line 508"/>
            <p:cNvSpPr>
              <a:spLocks noChangeShapeType="1"/>
            </p:cNvSpPr>
            <p:nvPr/>
          </p:nvSpPr>
          <p:spPr bwMode="auto">
            <a:xfrm>
              <a:off x="4151"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7" name="Line 509"/>
            <p:cNvSpPr>
              <a:spLocks noChangeShapeType="1"/>
            </p:cNvSpPr>
            <p:nvPr/>
          </p:nvSpPr>
          <p:spPr bwMode="auto">
            <a:xfrm>
              <a:off x="4287"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8" name="Line 510"/>
            <p:cNvSpPr>
              <a:spLocks noChangeShapeType="1"/>
            </p:cNvSpPr>
            <p:nvPr/>
          </p:nvSpPr>
          <p:spPr bwMode="auto">
            <a:xfrm>
              <a:off x="4287"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49" name="Line 511"/>
            <p:cNvSpPr>
              <a:spLocks noChangeShapeType="1"/>
            </p:cNvSpPr>
            <p:nvPr/>
          </p:nvSpPr>
          <p:spPr bwMode="auto">
            <a:xfrm>
              <a:off x="4423"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0" name="Line 512"/>
            <p:cNvSpPr>
              <a:spLocks noChangeShapeType="1"/>
            </p:cNvSpPr>
            <p:nvPr/>
          </p:nvSpPr>
          <p:spPr bwMode="auto">
            <a:xfrm>
              <a:off x="442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1" name="Line 513"/>
            <p:cNvSpPr>
              <a:spLocks noChangeShapeType="1"/>
            </p:cNvSpPr>
            <p:nvPr/>
          </p:nvSpPr>
          <p:spPr bwMode="auto">
            <a:xfrm>
              <a:off x="446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2" name="Line 514"/>
            <p:cNvSpPr>
              <a:spLocks noChangeShapeType="1"/>
            </p:cNvSpPr>
            <p:nvPr/>
          </p:nvSpPr>
          <p:spPr bwMode="auto">
            <a:xfrm>
              <a:off x="4604"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3" name="Line 515"/>
            <p:cNvSpPr>
              <a:spLocks noChangeShapeType="1"/>
            </p:cNvSpPr>
            <p:nvPr/>
          </p:nvSpPr>
          <p:spPr bwMode="auto">
            <a:xfrm>
              <a:off x="4604"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4" name="Line 516"/>
            <p:cNvSpPr>
              <a:spLocks noChangeShapeType="1"/>
            </p:cNvSpPr>
            <p:nvPr/>
          </p:nvSpPr>
          <p:spPr bwMode="auto">
            <a:xfrm>
              <a:off x="4740"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5" name="Line 517"/>
            <p:cNvSpPr>
              <a:spLocks noChangeShapeType="1"/>
            </p:cNvSpPr>
            <p:nvPr/>
          </p:nvSpPr>
          <p:spPr bwMode="auto">
            <a:xfrm>
              <a:off x="4740"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6" name="Line 518"/>
            <p:cNvSpPr>
              <a:spLocks noChangeShapeType="1"/>
            </p:cNvSpPr>
            <p:nvPr/>
          </p:nvSpPr>
          <p:spPr bwMode="auto">
            <a:xfrm>
              <a:off x="4786"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7" name="Line 519"/>
            <p:cNvSpPr>
              <a:spLocks noChangeShapeType="1"/>
            </p:cNvSpPr>
            <p:nvPr/>
          </p:nvSpPr>
          <p:spPr bwMode="auto">
            <a:xfrm>
              <a:off x="4922"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8" name="Line 520"/>
            <p:cNvSpPr>
              <a:spLocks noChangeShapeType="1"/>
            </p:cNvSpPr>
            <p:nvPr/>
          </p:nvSpPr>
          <p:spPr bwMode="auto">
            <a:xfrm>
              <a:off x="4922"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59" name="Line 521"/>
            <p:cNvSpPr>
              <a:spLocks noChangeShapeType="1"/>
            </p:cNvSpPr>
            <p:nvPr/>
          </p:nvSpPr>
          <p:spPr bwMode="auto">
            <a:xfrm>
              <a:off x="5058"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0" name="Line 522"/>
            <p:cNvSpPr>
              <a:spLocks noChangeShapeType="1"/>
            </p:cNvSpPr>
            <p:nvPr/>
          </p:nvSpPr>
          <p:spPr bwMode="auto">
            <a:xfrm>
              <a:off x="5058"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1" name="Line 523"/>
            <p:cNvSpPr>
              <a:spLocks noChangeShapeType="1"/>
            </p:cNvSpPr>
            <p:nvPr/>
          </p:nvSpPr>
          <p:spPr bwMode="auto">
            <a:xfrm>
              <a:off x="5103"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2" name="Line 524"/>
            <p:cNvSpPr>
              <a:spLocks noChangeShapeType="1"/>
            </p:cNvSpPr>
            <p:nvPr/>
          </p:nvSpPr>
          <p:spPr bwMode="auto">
            <a:xfrm>
              <a:off x="5239"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3" name="Line 525"/>
            <p:cNvSpPr>
              <a:spLocks noChangeShapeType="1"/>
            </p:cNvSpPr>
            <p:nvPr/>
          </p:nvSpPr>
          <p:spPr bwMode="auto">
            <a:xfrm>
              <a:off x="5239" y="1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4" name="Line 526"/>
            <p:cNvSpPr>
              <a:spLocks noChangeShapeType="1"/>
            </p:cNvSpPr>
            <p:nvPr/>
          </p:nvSpPr>
          <p:spPr bwMode="auto">
            <a:xfrm>
              <a:off x="5375" y="11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765" name="Line 527"/>
            <p:cNvSpPr>
              <a:spLocks noChangeShapeType="1"/>
            </p:cNvSpPr>
            <p:nvPr/>
          </p:nvSpPr>
          <p:spPr bwMode="auto">
            <a:xfrm>
              <a:off x="5375" y="34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6627" name="Line 529"/>
          <p:cNvSpPr>
            <a:spLocks noChangeShapeType="1"/>
          </p:cNvSpPr>
          <p:nvPr/>
        </p:nvSpPr>
        <p:spPr bwMode="auto">
          <a:xfrm>
            <a:off x="16922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28" name="Line 531"/>
          <p:cNvSpPr>
            <a:spLocks noChangeShapeType="1"/>
          </p:cNvSpPr>
          <p:nvPr/>
        </p:nvSpPr>
        <p:spPr bwMode="auto">
          <a:xfrm>
            <a:off x="21240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29" name="Line 532"/>
          <p:cNvSpPr>
            <a:spLocks noChangeShapeType="1"/>
          </p:cNvSpPr>
          <p:nvPr/>
        </p:nvSpPr>
        <p:spPr bwMode="auto">
          <a:xfrm>
            <a:off x="25558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0" name="Line 533"/>
          <p:cNvSpPr>
            <a:spLocks noChangeShapeType="1"/>
          </p:cNvSpPr>
          <p:nvPr/>
        </p:nvSpPr>
        <p:spPr bwMode="auto">
          <a:xfrm>
            <a:off x="2987675"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1" name="Line 534"/>
          <p:cNvSpPr>
            <a:spLocks noChangeShapeType="1"/>
          </p:cNvSpPr>
          <p:nvPr/>
        </p:nvSpPr>
        <p:spPr bwMode="auto">
          <a:xfrm>
            <a:off x="34210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2" name="Line 535"/>
          <p:cNvSpPr>
            <a:spLocks noChangeShapeType="1"/>
          </p:cNvSpPr>
          <p:nvPr/>
        </p:nvSpPr>
        <p:spPr bwMode="auto">
          <a:xfrm>
            <a:off x="38528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3" name="Line 536"/>
          <p:cNvSpPr>
            <a:spLocks noChangeShapeType="1"/>
          </p:cNvSpPr>
          <p:nvPr/>
        </p:nvSpPr>
        <p:spPr bwMode="auto">
          <a:xfrm>
            <a:off x="42846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4" name="Line 537"/>
          <p:cNvSpPr>
            <a:spLocks noChangeShapeType="1"/>
          </p:cNvSpPr>
          <p:nvPr/>
        </p:nvSpPr>
        <p:spPr bwMode="auto">
          <a:xfrm>
            <a:off x="4716463" y="620713"/>
            <a:ext cx="0" cy="4967287"/>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5" name="Line 538"/>
          <p:cNvSpPr>
            <a:spLocks noChangeShapeType="1"/>
          </p:cNvSpPr>
          <p:nvPr/>
        </p:nvSpPr>
        <p:spPr bwMode="auto">
          <a:xfrm>
            <a:off x="51482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6" name="Line 539"/>
          <p:cNvSpPr>
            <a:spLocks noChangeShapeType="1"/>
          </p:cNvSpPr>
          <p:nvPr/>
        </p:nvSpPr>
        <p:spPr bwMode="auto">
          <a:xfrm>
            <a:off x="558006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7" name="Line 540"/>
          <p:cNvSpPr>
            <a:spLocks noChangeShapeType="1"/>
          </p:cNvSpPr>
          <p:nvPr/>
        </p:nvSpPr>
        <p:spPr bwMode="auto">
          <a:xfrm>
            <a:off x="6084888"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8" name="Line 541"/>
          <p:cNvSpPr>
            <a:spLocks noChangeShapeType="1"/>
          </p:cNvSpPr>
          <p:nvPr/>
        </p:nvSpPr>
        <p:spPr bwMode="auto">
          <a:xfrm>
            <a:off x="6516688"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39" name="Line 542"/>
          <p:cNvSpPr>
            <a:spLocks noChangeShapeType="1"/>
          </p:cNvSpPr>
          <p:nvPr/>
        </p:nvSpPr>
        <p:spPr bwMode="auto">
          <a:xfrm>
            <a:off x="7019925" y="476250"/>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0" name="Line 543"/>
          <p:cNvSpPr>
            <a:spLocks noChangeShapeType="1"/>
          </p:cNvSpPr>
          <p:nvPr/>
        </p:nvSpPr>
        <p:spPr bwMode="auto">
          <a:xfrm>
            <a:off x="7524750"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1" name="Line 544"/>
          <p:cNvSpPr>
            <a:spLocks noChangeShapeType="1"/>
          </p:cNvSpPr>
          <p:nvPr/>
        </p:nvSpPr>
        <p:spPr bwMode="auto">
          <a:xfrm>
            <a:off x="8027988"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2" name="Line 545"/>
          <p:cNvSpPr>
            <a:spLocks noChangeShapeType="1"/>
          </p:cNvSpPr>
          <p:nvPr/>
        </p:nvSpPr>
        <p:spPr bwMode="auto">
          <a:xfrm>
            <a:off x="8532813" y="549275"/>
            <a:ext cx="0" cy="4967288"/>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6643" name="Line 546"/>
          <p:cNvSpPr>
            <a:spLocks noChangeShapeType="1"/>
          </p:cNvSpPr>
          <p:nvPr/>
        </p:nvSpPr>
        <p:spPr bwMode="auto">
          <a:xfrm>
            <a:off x="1187450" y="981075"/>
            <a:ext cx="5048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4" name="Line 547"/>
          <p:cNvSpPr>
            <a:spLocks noChangeShapeType="1"/>
          </p:cNvSpPr>
          <p:nvPr/>
        </p:nvSpPr>
        <p:spPr bwMode="auto">
          <a:xfrm flipH="1">
            <a:off x="1692275"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5" name="Line 548"/>
          <p:cNvSpPr>
            <a:spLocks noChangeShapeType="1"/>
          </p:cNvSpPr>
          <p:nvPr/>
        </p:nvSpPr>
        <p:spPr bwMode="auto">
          <a:xfrm>
            <a:off x="1692275" y="692150"/>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6" name="Line 549"/>
          <p:cNvSpPr>
            <a:spLocks noChangeShapeType="1"/>
          </p:cNvSpPr>
          <p:nvPr/>
        </p:nvSpPr>
        <p:spPr bwMode="auto">
          <a:xfrm>
            <a:off x="2555875" y="69215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7" name="Line 550"/>
          <p:cNvSpPr>
            <a:spLocks noChangeShapeType="1"/>
          </p:cNvSpPr>
          <p:nvPr/>
        </p:nvSpPr>
        <p:spPr bwMode="auto">
          <a:xfrm>
            <a:off x="2555875" y="981075"/>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8" name="Line 551"/>
          <p:cNvSpPr>
            <a:spLocks noChangeShapeType="1"/>
          </p:cNvSpPr>
          <p:nvPr/>
        </p:nvSpPr>
        <p:spPr bwMode="auto">
          <a:xfrm>
            <a:off x="3419475" y="692150"/>
            <a:ext cx="8651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49" name="Line 552"/>
          <p:cNvSpPr>
            <a:spLocks noChangeShapeType="1"/>
          </p:cNvSpPr>
          <p:nvPr/>
        </p:nvSpPr>
        <p:spPr bwMode="auto">
          <a:xfrm>
            <a:off x="3419475"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0" name="Line 553"/>
          <p:cNvSpPr>
            <a:spLocks noChangeShapeType="1"/>
          </p:cNvSpPr>
          <p:nvPr/>
        </p:nvSpPr>
        <p:spPr bwMode="auto">
          <a:xfrm>
            <a:off x="4284663" y="69215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1" name="Line 554"/>
          <p:cNvSpPr>
            <a:spLocks noChangeShapeType="1"/>
          </p:cNvSpPr>
          <p:nvPr/>
        </p:nvSpPr>
        <p:spPr bwMode="auto">
          <a:xfrm>
            <a:off x="4284663" y="981075"/>
            <a:ext cx="863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2" name="Line 555"/>
          <p:cNvSpPr>
            <a:spLocks noChangeShapeType="1"/>
          </p:cNvSpPr>
          <p:nvPr/>
        </p:nvSpPr>
        <p:spPr bwMode="auto">
          <a:xfrm>
            <a:off x="5148263" y="692150"/>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3" name="Line 556"/>
          <p:cNvSpPr>
            <a:spLocks noChangeShapeType="1"/>
          </p:cNvSpPr>
          <p:nvPr/>
        </p:nvSpPr>
        <p:spPr bwMode="auto">
          <a:xfrm>
            <a:off x="6084888" y="981075"/>
            <a:ext cx="9350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4" name="Line 557"/>
          <p:cNvSpPr>
            <a:spLocks noChangeShapeType="1"/>
          </p:cNvSpPr>
          <p:nvPr/>
        </p:nvSpPr>
        <p:spPr bwMode="auto">
          <a:xfrm>
            <a:off x="7019925" y="692150"/>
            <a:ext cx="10080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5" name="Line 558"/>
          <p:cNvSpPr>
            <a:spLocks noChangeShapeType="1"/>
          </p:cNvSpPr>
          <p:nvPr/>
        </p:nvSpPr>
        <p:spPr bwMode="auto">
          <a:xfrm>
            <a:off x="8027988" y="981075"/>
            <a:ext cx="7207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6" name="Line 559"/>
          <p:cNvSpPr>
            <a:spLocks noChangeShapeType="1"/>
          </p:cNvSpPr>
          <p:nvPr/>
        </p:nvSpPr>
        <p:spPr bwMode="auto">
          <a:xfrm>
            <a:off x="1187450" y="1557338"/>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7" name="Line 560"/>
          <p:cNvSpPr>
            <a:spLocks noChangeShapeType="1"/>
          </p:cNvSpPr>
          <p:nvPr/>
        </p:nvSpPr>
        <p:spPr bwMode="auto">
          <a:xfrm>
            <a:off x="2124075" y="1268413"/>
            <a:ext cx="17272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8" name="Line 561"/>
          <p:cNvSpPr>
            <a:spLocks noChangeShapeType="1"/>
          </p:cNvSpPr>
          <p:nvPr/>
        </p:nvSpPr>
        <p:spPr bwMode="auto">
          <a:xfrm>
            <a:off x="2124075" y="1268413"/>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59" name="Line 562"/>
          <p:cNvSpPr>
            <a:spLocks noChangeShapeType="1"/>
          </p:cNvSpPr>
          <p:nvPr/>
        </p:nvSpPr>
        <p:spPr bwMode="auto">
          <a:xfrm>
            <a:off x="5148263"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0" name="Line 563"/>
          <p:cNvSpPr>
            <a:spLocks noChangeShapeType="1"/>
          </p:cNvSpPr>
          <p:nvPr/>
        </p:nvSpPr>
        <p:spPr bwMode="auto">
          <a:xfrm>
            <a:off x="6084888"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1" name="Line 564"/>
          <p:cNvSpPr>
            <a:spLocks noChangeShapeType="1"/>
          </p:cNvSpPr>
          <p:nvPr/>
        </p:nvSpPr>
        <p:spPr bwMode="auto">
          <a:xfrm>
            <a:off x="7019925"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2" name="Line 565"/>
          <p:cNvSpPr>
            <a:spLocks noChangeShapeType="1"/>
          </p:cNvSpPr>
          <p:nvPr/>
        </p:nvSpPr>
        <p:spPr bwMode="auto">
          <a:xfrm>
            <a:off x="8027988" y="692150"/>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3" name="Line 566"/>
          <p:cNvSpPr>
            <a:spLocks noChangeShapeType="1"/>
          </p:cNvSpPr>
          <p:nvPr/>
        </p:nvSpPr>
        <p:spPr bwMode="auto">
          <a:xfrm>
            <a:off x="3851275" y="1557338"/>
            <a:ext cx="17287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4" name="Line 567"/>
          <p:cNvSpPr>
            <a:spLocks noChangeShapeType="1"/>
          </p:cNvSpPr>
          <p:nvPr/>
        </p:nvSpPr>
        <p:spPr bwMode="auto">
          <a:xfrm>
            <a:off x="3851275" y="1268413"/>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5" name="Line 568"/>
          <p:cNvSpPr>
            <a:spLocks noChangeShapeType="1"/>
          </p:cNvSpPr>
          <p:nvPr/>
        </p:nvSpPr>
        <p:spPr bwMode="auto">
          <a:xfrm>
            <a:off x="5580063" y="1268413"/>
            <a:ext cx="19446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6" name="Line 569"/>
          <p:cNvSpPr>
            <a:spLocks noChangeShapeType="1"/>
          </p:cNvSpPr>
          <p:nvPr/>
        </p:nvSpPr>
        <p:spPr bwMode="auto">
          <a:xfrm>
            <a:off x="5580063" y="1268413"/>
            <a:ext cx="0"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7" name="Line 570"/>
          <p:cNvSpPr>
            <a:spLocks noChangeShapeType="1"/>
          </p:cNvSpPr>
          <p:nvPr/>
        </p:nvSpPr>
        <p:spPr bwMode="auto">
          <a:xfrm>
            <a:off x="7524750" y="1557338"/>
            <a:ext cx="12239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8" name="Line 571"/>
          <p:cNvSpPr>
            <a:spLocks noChangeShapeType="1"/>
          </p:cNvSpPr>
          <p:nvPr/>
        </p:nvSpPr>
        <p:spPr bwMode="auto">
          <a:xfrm>
            <a:off x="7524750" y="1268413"/>
            <a:ext cx="0" cy="2159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69" name="Line 572"/>
          <p:cNvSpPr>
            <a:spLocks noChangeShapeType="1"/>
          </p:cNvSpPr>
          <p:nvPr/>
        </p:nvSpPr>
        <p:spPr bwMode="auto">
          <a:xfrm>
            <a:off x="1258888" y="2276475"/>
            <a:ext cx="17287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0" name="Line 573"/>
          <p:cNvSpPr>
            <a:spLocks noChangeShapeType="1"/>
          </p:cNvSpPr>
          <p:nvPr/>
        </p:nvSpPr>
        <p:spPr bwMode="auto">
          <a:xfrm>
            <a:off x="2987675" y="19161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1" name="Line 574"/>
          <p:cNvSpPr>
            <a:spLocks noChangeShapeType="1"/>
          </p:cNvSpPr>
          <p:nvPr/>
        </p:nvSpPr>
        <p:spPr bwMode="auto">
          <a:xfrm>
            <a:off x="2987675" y="1916113"/>
            <a:ext cx="35290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2" name="Line 575"/>
          <p:cNvSpPr>
            <a:spLocks noChangeShapeType="1"/>
          </p:cNvSpPr>
          <p:nvPr/>
        </p:nvSpPr>
        <p:spPr bwMode="auto">
          <a:xfrm>
            <a:off x="6516688" y="1916113"/>
            <a:ext cx="0" cy="3603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3" name="Line 576"/>
          <p:cNvSpPr>
            <a:spLocks noChangeShapeType="1"/>
          </p:cNvSpPr>
          <p:nvPr/>
        </p:nvSpPr>
        <p:spPr bwMode="auto">
          <a:xfrm>
            <a:off x="6516688" y="2205038"/>
            <a:ext cx="22320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4" name="Line 577"/>
          <p:cNvSpPr>
            <a:spLocks noChangeShapeType="1"/>
          </p:cNvSpPr>
          <p:nvPr/>
        </p:nvSpPr>
        <p:spPr bwMode="auto">
          <a:xfrm>
            <a:off x="1258888" y="2852738"/>
            <a:ext cx="3457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5" name="Line 578"/>
          <p:cNvSpPr>
            <a:spLocks noChangeShapeType="1"/>
          </p:cNvSpPr>
          <p:nvPr/>
        </p:nvSpPr>
        <p:spPr bwMode="auto">
          <a:xfrm>
            <a:off x="4716463" y="2492375"/>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6" name="Line 581"/>
          <p:cNvSpPr>
            <a:spLocks noChangeShapeType="1"/>
          </p:cNvSpPr>
          <p:nvPr/>
        </p:nvSpPr>
        <p:spPr bwMode="auto">
          <a:xfrm>
            <a:off x="4714875" y="2492375"/>
            <a:ext cx="403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677" name="Text Box 584"/>
          <p:cNvSpPr txBox="1">
            <a:spLocks noChangeArrowheads="1"/>
          </p:cNvSpPr>
          <p:nvPr/>
        </p:nvSpPr>
        <p:spPr bwMode="auto">
          <a:xfrm>
            <a:off x="395288" y="333375"/>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CP</a:t>
            </a:r>
            <a:r>
              <a:rPr lang="en-US" altLang="zh-CN" sz="1400" dirty="0"/>
              <a:t>0</a:t>
            </a:r>
          </a:p>
        </p:txBody>
      </p:sp>
      <p:sp>
        <p:nvSpPr>
          <p:cNvPr id="26678" name="Text Box 585"/>
          <p:cNvSpPr txBox="1">
            <a:spLocks noChangeArrowheads="1"/>
          </p:cNvSpPr>
          <p:nvPr/>
        </p:nvSpPr>
        <p:spPr bwMode="auto">
          <a:xfrm>
            <a:off x="323850" y="1412875"/>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G1</a:t>
            </a:r>
          </a:p>
        </p:txBody>
      </p:sp>
      <p:sp>
        <p:nvSpPr>
          <p:cNvPr id="26679" name="Text Box 586"/>
          <p:cNvSpPr txBox="1">
            <a:spLocks noChangeArrowheads="1"/>
          </p:cNvSpPr>
          <p:nvPr/>
        </p:nvSpPr>
        <p:spPr bwMode="auto">
          <a:xfrm>
            <a:off x="250825" y="1916113"/>
            <a:ext cx="64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G2</a:t>
            </a:r>
          </a:p>
        </p:txBody>
      </p:sp>
      <p:sp>
        <p:nvSpPr>
          <p:cNvPr id="26680" name="Text Box 587"/>
          <p:cNvSpPr txBox="1">
            <a:spLocks noChangeArrowheads="1"/>
          </p:cNvSpPr>
          <p:nvPr/>
        </p:nvSpPr>
        <p:spPr bwMode="auto">
          <a:xfrm>
            <a:off x="323850" y="2565400"/>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G3</a:t>
            </a:r>
          </a:p>
        </p:txBody>
      </p:sp>
      <p:sp>
        <p:nvSpPr>
          <p:cNvPr id="26681" name="Text Box 588"/>
          <p:cNvSpPr txBox="1">
            <a:spLocks noChangeArrowheads="1"/>
          </p:cNvSpPr>
          <p:nvPr/>
        </p:nvSpPr>
        <p:spPr bwMode="auto">
          <a:xfrm>
            <a:off x="250825" y="836613"/>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G0</a:t>
            </a:r>
          </a:p>
        </p:txBody>
      </p:sp>
      <p:sp>
        <p:nvSpPr>
          <p:cNvPr id="26682" name="Text Box 593"/>
          <p:cNvSpPr txBox="1">
            <a:spLocks noChangeArrowheads="1"/>
          </p:cNvSpPr>
          <p:nvPr/>
        </p:nvSpPr>
        <p:spPr bwMode="auto">
          <a:xfrm>
            <a:off x="1116013" y="620713"/>
            <a:ext cx="287337"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p:txBody>
      </p:sp>
      <p:sp>
        <p:nvSpPr>
          <p:cNvPr id="26683" name="Text Box 594"/>
          <p:cNvSpPr txBox="1">
            <a:spLocks noChangeArrowheads="1"/>
          </p:cNvSpPr>
          <p:nvPr/>
        </p:nvSpPr>
        <p:spPr bwMode="auto">
          <a:xfrm>
            <a:off x="1692275" y="620713"/>
            <a:ext cx="287338"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a:p>
            <a:pPr eaLnBrk="1" hangingPunct="1">
              <a:spcBef>
                <a:spcPct val="50000"/>
              </a:spcBef>
            </a:pPr>
            <a:r>
              <a:rPr lang="en-US" altLang="zh-CN"/>
              <a:t>0</a:t>
            </a:r>
          </a:p>
        </p:txBody>
      </p:sp>
      <p:sp>
        <p:nvSpPr>
          <p:cNvPr id="26684" name="Text Box 595"/>
          <p:cNvSpPr txBox="1">
            <a:spLocks noChangeArrowheads="1"/>
          </p:cNvSpPr>
          <p:nvPr/>
        </p:nvSpPr>
        <p:spPr bwMode="auto">
          <a:xfrm>
            <a:off x="2195513" y="620713"/>
            <a:ext cx="287337"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1</a:t>
            </a:r>
          </a:p>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p:txBody>
      </p:sp>
      <p:sp>
        <p:nvSpPr>
          <p:cNvPr id="26685" name="Text Box 596"/>
          <p:cNvSpPr txBox="1">
            <a:spLocks noChangeArrowheads="1"/>
          </p:cNvSpPr>
          <p:nvPr/>
        </p:nvSpPr>
        <p:spPr bwMode="auto">
          <a:xfrm>
            <a:off x="2557463" y="620713"/>
            <a:ext cx="358775"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t>0</a:t>
            </a:r>
          </a:p>
          <a:p>
            <a:pPr eaLnBrk="1" hangingPunct="1">
              <a:spcBef>
                <a:spcPct val="50000"/>
              </a:spcBef>
            </a:pPr>
            <a:r>
              <a:rPr lang="en-US" altLang="zh-CN"/>
              <a:t>1</a:t>
            </a:r>
          </a:p>
          <a:p>
            <a:pPr eaLnBrk="1" hangingPunct="1">
              <a:spcBef>
                <a:spcPct val="50000"/>
              </a:spcBef>
            </a:pPr>
            <a:r>
              <a:rPr lang="en-US" altLang="zh-CN"/>
              <a:t>0</a:t>
            </a:r>
          </a:p>
          <a:p>
            <a:pPr eaLnBrk="1" hangingPunct="1">
              <a:spcBef>
                <a:spcPct val="50000"/>
              </a:spcBef>
            </a:pPr>
            <a:r>
              <a:rPr lang="en-US" altLang="zh-CN"/>
              <a:t>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0800000" flipV="1">
            <a:off x="142844" y="428604"/>
            <a:ext cx="2786082" cy="478634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a:t>二、虚拟仿真设计</a:t>
            </a:r>
            <a:r>
              <a:rPr lang="en-US" altLang="zh-CN"/>
              <a:t>7</a:t>
            </a:r>
            <a:r>
              <a:rPr lang="zh-CN" altLang="en-US"/>
              <a:t>段数码管译码电路</a:t>
            </a:r>
            <a:br>
              <a:rPr lang="en-US" altLang="zh-CN"/>
            </a:br>
            <a:r>
              <a:rPr lang="zh-CN" altLang="en-US"/>
              <a:t>（</a:t>
            </a:r>
            <a:r>
              <a:rPr lang="en-US" altLang="zh-CN"/>
              <a:t>TA</a:t>
            </a:r>
            <a:r>
              <a:rPr lang="zh-CN" altLang="en-US"/>
              <a:t>检查）</a:t>
            </a:r>
            <a:br>
              <a:rPr lang="en-US" altLang="zh-CN"/>
            </a:br>
            <a:endParaRPr lang="zh-CN" altLang="en-US" dirty="0"/>
          </a:p>
        </p:txBody>
      </p:sp>
      <p:graphicFrame>
        <p:nvGraphicFramePr>
          <p:cNvPr id="4" name="内容占位符 3"/>
          <p:cNvGraphicFramePr/>
          <p:nvPr/>
        </p:nvGraphicFramePr>
        <p:xfrm>
          <a:off x="2928926" y="142852"/>
          <a:ext cx="5357850" cy="6408571"/>
        </p:xfrm>
        <a:graphic>
          <a:graphicData uri="http://schemas.openxmlformats.org/drawingml/2006/table">
            <a:tbl>
              <a:tblPr firstRow="1" bandRow="1">
                <a:tableStyleId>{5C22544A-7EE6-4342-B048-85BDC9FD1C3A}</a:tableStyleId>
              </a:tblPr>
              <a:tblGrid>
                <a:gridCol w="1071570">
                  <a:extLst>
                    <a:ext uri="{9D8B030D-6E8A-4147-A177-3AD203B41FA5}">
                      <a16:colId xmlns:a16="http://schemas.microsoft.com/office/drawing/2014/main" val="20000"/>
                    </a:ext>
                  </a:extLst>
                </a:gridCol>
                <a:gridCol w="1071570">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1071570">
                  <a:extLst>
                    <a:ext uri="{9D8B030D-6E8A-4147-A177-3AD203B41FA5}">
                      <a16:colId xmlns:a16="http://schemas.microsoft.com/office/drawing/2014/main" val="20003"/>
                    </a:ext>
                  </a:extLst>
                </a:gridCol>
                <a:gridCol w="1071570">
                  <a:extLst>
                    <a:ext uri="{9D8B030D-6E8A-4147-A177-3AD203B41FA5}">
                      <a16:colId xmlns:a16="http://schemas.microsoft.com/office/drawing/2014/main" val="20004"/>
                    </a:ext>
                  </a:extLst>
                </a:gridCol>
              </a:tblGrid>
              <a:tr h="556411">
                <a:tc>
                  <a:txBody>
                    <a:bodyPr/>
                    <a:lstStyle/>
                    <a:p>
                      <a:pPr algn="ctr"/>
                      <a:r>
                        <a:rPr lang="en-US" altLang="zh-CN" dirty="0"/>
                        <a:t>B3</a:t>
                      </a:r>
                      <a:endParaRPr lang="zh-CN" altLang="en-US" dirty="0"/>
                    </a:p>
                  </a:txBody>
                  <a:tcPr marL="68580" marR="68580"/>
                </a:tc>
                <a:tc>
                  <a:txBody>
                    <a:bodyPr/>
                    <a:lstStyle/>
                    <a:p>
                      <a:pPr algn="ctr"/>
                      <a:r>
                        <a:rPr lang="en-US" altLang="zh-CN" dirty="0"/>
                        <a:t>B2</a:t>
                      </a:r>
                      <a:endParaRPr lang="zh-CN" altLang="en-US" dirty="0"/>
                    </a:p>
                  </a:txBody>
                  <a:tcPr marL="68580" marR="68580"/>
                </a:tc>
                <a:tc>
                  <a:txBody>
                    <a:bodyPr/>
                    <a:lstStyle/>
                    <a:p>
                      <a:pPr algn="ctr"/>
                      <a:r>
                        <a:rPr lang="en-US" altLang="zh-CN" dirty="0"/>
                        <a:t>B1</a:t>
                      </a:r>
                      <a:endParaRPr lang="zh-CN" altLang="en-US" dirty="0"/>
                    </a:p>
                  </a:txBody>
                  <a:tcPr marL="68580" marR="68580"/>
                </a:tc>
                <a:tc>
                  <a:txBody>
                    <a:bodyPr/>
                    <a:lstStyle/>
                    <a:p>
                      <a:pPr algn="ctr"/>
                      <a:r>
                        <a:rPr lang="en-US" altLang="zh-CN" dirty="0"/>
                        <a:t>B0</a:t>
                      </a:r>
                      <a:endParaRPr lang="zh-CN" altLang="en-US" dirty="0"/>
                    </a:p>
                  </a:txBody>
                  <a:tcPr marL="68580" marR="68580"/>
                </a:tc>
                <a:tc>
                  <a:txBody>
                    <a:bodyPr/>
                    <a:lstStyle/>
                    <a:p>
                      <a:pPr algn="ctr"/>
                      <a:r>
                        <a:rPr lang="zh-CN" altLang="en-US" dirty="0"/>
                        <a:t>显示内容</a:t>
                      </a:r>
                    </a:p>
                  </a:txBody>
                  <a:tcPr marL="68580" marR="68580"/>
                </a:tc>
                <a:extLst>
                  <a:ext uri="{0D108BD9-81ED-4DB2-BD59-A6C34878D82A}">
                    <a16:rowId xmlns:a16="http://schemas.microsoft.com/office/drawing/2014/main" val="10000"/>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zh-CN" altLang="en-US" dirty="0"/>
                        <a:t>“</a:t>
                      </a:r>
                      <a:r>
                        <a:rPr lang="en-US" altLang="zh-CN" dirty="0"/>
                        <a:t>0</a:t>
                      </a:r>
                      <a:r>
                        <a:rPr lang="zh-CN" altLang="en-US" dirty="0"/>
                        <a:t>”</a:t>
                      </a:r>
                    </a:p>
                  </a:txBody>
                  <a:tcPr marL="68580" marR="68580"/>
                </a:tc>
                <a:extLst>
                  <a:ext uri="{0D108BD9-81ED-4DB2-BD59-A6C34878D82A}">
                    <a16:rowId xmlns:a16="http://schemas.microsoft.com/office/drawing/2014/main" val="10001"/>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1</a:t>
                      </a:r>
                      <a:r>
                        <a:rPr lang="zh-CN" altLang="en-US" dirty="0"/>
                        <a:t>”</a:t>
                      </a:r>
                    </a:p>
                  </a:txBody>
                  <a:tcPr marL="68580" marR="68580"/>
                </a:tc>
                <a:extLst>
                  <a:ext uri="{0D108BD9-81ED-4DB2-BD59-A6C34878D82A}">
                    <a16:rowId xmlns:a16="http://schemas.microsoft.com/office/drawing/2014/main" val="10002"/>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2</a:t>
                      </a:r>
                      <a:r>
                        <a:rPr lang="zh-CN" altLang="en-US" dirty="0"/>
                        <a:t>”</a:t>
                      </a:r>
                    </a:p>
                  </a:txBody>
                  <a:tcPr marL="68580" marR="68580"/>
                </a:tc>
                <a:extLst>
                  <a:ext uri="{0D108BD9-81ED-4DB2-BD59-A6C34878D82A}">
                    <a16:rowId xmlns:a16="http://schemas.microsoft.com/office/drawing/2014/main" val="10003"/>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3</a:t>
                      </a:r>
                      <a:r>
                        <a:rPr lang="zh-CN" altLang="en-US" dirty="0"/>
                        <a:t>”</a:t>
                      </a:r>
                    </a:p>
                  </a:txBody>
                  <a:tcPr marL="68580" marR="68580"/>
                </a:tc>
                <a:extLst>
                  <a:ext uri="{0D108BD9-81ED-4DB2-BD59-A6C34878D82A}">
                    <a16:rowId xmlns:a16="http://schemas.microsoft.com/office/drawing/2014/main" val="10004"/>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zh-CN" altLang="en-US" dirty="0"/>
                        <a:t>“</a:t>
                      </a:r>
                      <a:r>
                        <a:rPr lang="en-US" altLang="zh-CN" dirty="0"/>
                        <a:t>4</a:t>
                      </a:r>
                      <a:r>
                        <a:rPr lang="zh-CN" altLang="en-US" dirty="0"/>
                        <a:t>”</a:t>
                      </a:r>
                    </a:p>
                  </a:txBody>
                  <a:tcPr marL="68580" marR="68580"/>
                </a:tc>
                <a:extLst>
                  <a:ext uri="{0D108BD9-81ED-4DB2-BD59-A6C34878D82A}">
                    <a16:rowId xmlns:a16="http://schemas.microsoft.com/office/drawing/2014/main" val="10005"/>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5</a:t>
                      </a:r>
                      <a:r>
                        <a:rPr lang="zh-CN" altLang="en-US" dirty="0"/>
                        <a:t>”</a:t>
                      </a:r>
                    </a:p>
                  </a:txBody>
                  <a:tcPr marL="68580" marR="68580"/>
                </a:tc>
                <a:extLst>
                  <a:ext uri="{0D108BD9-81ED-4DB2-BD59-A6C34878D82A}">
                    <a16:rowId xmlns:a16="http://schemas.microsoft.com/office/drawing/2014/main" val="10006"/>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6</a:t>
                      </a:r>
                      <a:r>
                        <a:rPr lang="zh-CN" altLang="en-US" dirty="0"/>
                        <a:t>”</a:t>
                      </a:r>
                    </a:p>
                  </a:txBody>
                  <a:tcPr marL="68580" marR="68580"/>
                </a:tc>
                <a:extLst>
                  <a:ext uri="{0D108BD9-81ED-4DB2-BD59-A6C34878D82A}">
                    <a16:rowId xmlns:a16="http://schemas.microsoft.com/office/drawing/2014/main" val="10007"/>
                  </a:ext>
                </a:extLst>
              </a:tr>
              <a:tr h="317949">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7</a:t>
                      </a:r>
                      <a:r>
                        <a:rPr lang="zh-CN" altLang="en-US" dirty="0"/>
                        <a:t>”</a:t>
                      </a:r>
                    </a:p>
                  </a:txBody>
                  <a:tcPr marL="68580" marR="68580"/>
                </a:tc>
                <a:extLst>
                  <a:ext uri="{0D108BD9-81ED-4DB2-BD59-A6C34878D82A}">
                    <a16:rowId xmlns:a16="http://schemas.microsoft.com/office/drawing/2014/main" val="10008"/>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zh-CN" altLang="en-US" dirty="0"/>
                        <a:t>“</a:t>
                      </a:r>
                      <a:r>
                        <a:rPr lang="en-US" altLang="zh-CN" dirty="0"/>
                        <a:t>8</a:t>
                      </a:r>
                      <a:r>
                        <a:rPr lang="zh-CN" altLang="en-US" dirty="0"/>
                        <a:t>”</a:t>
                      </a:r>
                    </a:p>
                  </a:txBody>
                  <a:tcPr marL="68580" marR="68580"/>
                </a:tc>
                <a:extLst>
                  <a:ext uri="{0D108BD9-81ED-4DB2-BD59-A6C34878D82A}">
                    <a16:rowId xmlns:a16="http://schemas.microsoft.com/office/drawing/2014/main" val="10009"/>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9</a:t>
                      </a:r>
                      <a:r>
                        <a:rPr lang="zh-CN" altLang="en-US" dirty="0"/>
                        <a:t>”</a:t>
                      </a:r>
                    </a:p>
                  </a:txBody>
                  <a:tcPr marL="68580" marR="68580"/>
                </a:tc>
                <a:extLst>
                  <a:ext uri="{0D108BD9-81ED-4DB2-BD59-A6C34878D82A}">
                    <a16:rowId xmlns:a16="http://schemas.microsoft.com/office/drawing/2014/main" val="10010"/>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A</a:t>
                      </a:r>
                      <a:r>
                        <a:rPr lang="zh-CN" altLang="en-US" dirty="0"/>
                        <a:t>”</a:t>
                      </a:r>
                    </a:p>
                  </a:txBody>
                  <a:tcPr marL="68580" marR="68580"/>
                </a:tc>
                <a:extLst>
                  <a:ext uri="{0D108BD9-81ED-4DB2-BD59-A6C34878D82A}">
                    <a16:rowId xmlns:a16="http://schemas.microsoft.com/office/drawing/2014/main" val="10011"/>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b</a:t>
                      </a:r>
                      <a:r>
                        <a:rPr lang="zh-CN" altLang="en-US" dirty="0"/>
                        <a:t>”</a:t>
                      </a:r>
                    </a:p>
                  </a:txBody>
                  <a:tcPr marL="68580" marR="68580"/>
                </a:tc>
                <a:extLst>
                  <a:ext uri="{0D108BD9-81ED-4DB2-BD59-A6C34878D82A}">
                    <a16:rowId xmlns:a16="http://schemas.microsoft.com/office/drawing/2014/main" val="10012"/>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zh-CN" altLang="en-US" dirty="0"/>
                        <a:t>“</a:t>
                      </a:r>
                      <a:r>
                        <a:rPr lang="en-US" altLang="zh-CN" dirty="0"/>
                        <a:t>C</a:t>
                      </a:r>
                      <a:r>
                        <a:rPr lang="zh-CN" altLang="en-US" dirty="0"/>
                        <a:t>”</a:t>
                      </a:r>
                    </a:p>
                  </a:txBody>
                  <a:tcPr marL="68580" marR="68580"/>
                </a:tc>
                <a:extLst>
                  <a:ext uri="{0D108BD9-81ED-4DB2-BD59-A6C34878D82A}">
                    <a16:rowId xmlns:a16="http://schemas.microsoft.com/office/drawing/2014/main" val="10013"/>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d</a:t>
                      </a:r>
                      <a:r>
                        <a:rPr lang="zh-CN" altLang="en-US" dirty="0"/>
                        <a:t>”</a:t>
                      </a:r>
                    </a:p>
                  </a:txBody>
                  <a:tcPr marL="68580" marR="68580"/>
                </a:tc>
                <a:extLst>
                  <a:ext uri="{0D108BD9-81ED-4DB2-BD59-A6C34878D82A}">
                    <a16:rowId xmlns:a16="http://schemas.microsoft.com/office/drawing/2014/main" val="10014"/>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0</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E</a:t>
                      </a:r>
                      <a:r>
                        <a:rPr lang="zh-CN" altLang="en-US" dirty="0"/>
                        <a:t>”</a:t>
                      </a:r>
                    </a:p>
                  </a:txBody>
                  <a:tcPr marL="68580" marR="68580"/>
                </a:tc>
                <a:extLst>
                  <a:ext uri="{0D108BD9-81ED-4DB2-BD59-A6C34878D82A}">
                    <a16:rowId xmlns:a16="http://schemas.microsoft.com/office/drawing/2014/main" val="10015"/>
                  </a:ext>
                </a:extLst>
              </a:tr>
              <a:tr h="317949">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algn="ctr"/>
                      <a:r>
                        <a:rPr lang="en-US" altLang="zh-CN" dirty="0"/>
                        <a:t>1</a:t>
                      </a:r>
                      <a:endParaRPr lang="zh-CN" altLang="en-US" dirty="0"/>
                    </a:p>
                  </a:txBody>
                  <a:tcPr marL="68580" marR="68580"/>
                </a:tc>
                <a:tc>
                  <a:txBody>
                    <a:bodyPr/>
                    <a:lstStyle/>
                    <a:p>
                      <a:pPr marL="0" marR="0" indent="0" algn="ctr" defTabSz="914400" eaLnBrk="1" fontAlgn="base" latinLnBrk="0" hangingPunct="1">
                        <a:lnSpc>
                          <a:spcPct val="100000"/>
                        </a:lnSpc>
                        <a:spcBef>
                          <a:spcPct val="0"/>
                        </a:spcBef>
                        <a:spcAft>
                          <a:spcPct val="0"/>
                        </a:spcAft>
                        <a:buClrTx/>
                        <a:buSzTx/>
                        <a:buFontTx/>
                        <a:buNone/>
                        <a:defRPr/>
                      </a:pPr>
                      <a:r>
                        <a:rPr lang="zh-CN" altLang="en-US" dirty="0"/>
                        <a:t>“</a:t>
                      </a:r>
                      <a:r>
                        <a:rPr lang="en-US" altLang="zh-CN" dirty="0"/>
                        <a:t>F</a:t>
                      </a:r>
                      <a:r>
                        <a:rPr lang="zh-CN" altLang="en-US" dirty="0"/>
                        <a:t>”</a:t>
                      </a:r>
                    </a:p>
                  </a:txBody>
                  <a:tcPr marL="68580" marR="68580"/>
                </a:tc>
                <a:extLst>
                  <a:ext uri="{0D108BD9-81ED-4DB2-BD59-A6C34878D82A}">
                    <a16:rowId xmlns:a16="http://schemas.microsoft.com/office/drawing/2014/main" val="1001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67544" y="476672"/>
            <a:ext cx="8229600" cy="1143000"/>
          </a:xfrm>
        </p:spPr>
        <p:txBody>
          <a:bodyPr/>
          <a:lstStyle/>
          <a:p>
            <a:pPr eaLnBrk="1" hangingPunct="1"/>
            <a:r>
              <a:rPr lang="zh-CN" altLang="en-US" dirty="0"/>
              <a:t>下周课前准备</a:t>
            </a:r>
          </a:p>
        </p:txBody>
      </p:sp>
      <p:sp>
        <p:nvSpPr>
          <p:cNvPr id="27651" name="Rectangle 3"/>
          <p:cNvSpPr>
            <a:spLocks noGrp="1" noChangeArrowheads="1"/>
          </p:cNvSpPr>
          <p:nvPr>
            <p:ph idx="1"/>
          </p:nvPr>
        </p:nvSpPr>
        <p:spPr>
          <a:xfrm>
            <a:off x="457200" y="1600200"/>
            <a:ext cx="8229600" cy="4565104"/>
          </a:xfrm>
        </p:spPr>
        <p:txBody>
          <a:bodyPr>
            <a:normAutofit/>
          </a:bodyPr>
          <a:lstStyle/>
          <a:p>
            <a:pPr>
              <a:buNone/>
            </a:pPr>
            <a:r>
              <a:rPr lang="en-US" altLang="zh-CN" dirty="0"/>
              <a:t>1</a:t>
            </a:r>
            <a:r>
              <a:rPr lang="zh-CN" altLang="en-US" dirty="0"/>
              <a:t>、预习实验四、五内容，其中，实验四 </a:t>
            </a:r>
            <a:r>
              <a:rPr lang="en-US" altLang="zh-CN" dirty="0"/>
              <a:t>Verilog</a:t>
            </a:r>
            <a:r>
              <a:rPr lang="zh-CN" altLang="en-US" dirty="0"/>
              <a:t>的内容可以浏览，不要求一定掌握，主要是预习实验五。</a:t>
            </a:r>
            <a:endParaRPr lang="en-US" altLang="zh-CN" dirty="0"/>
          </a:p>
          <a:p>
            <a:pPr>
              <a:buNone/>
            </a:pPr>
            <a:endParaRPr lang="en-US" altLang="zh-CN" dirty="0"/>
          </a:p>
          <a:p>
            <a:pPr>
              <a:buNone/>
            </a:pPr>
            <a:r>
              <a:rPr lang="en-US" altLang="zh-CN" dirty="0"/>
              <a:t>2</a:t>
            </a:r>
            <a:r>
              <a:rPr lang="zh-CN" altLang="en-US" dirty="0"/>
              <a:t>、下载安装</a:t>
            </a:r>
            <a:r>
              <a:rPr lang="en-US" altLang="zh-CN" dirty="0" err="1"/>
              <a:t>Vivado</a:t>
            </a:r>
            <a:r>
              <a:rPr lang="en-US" altLang="zh-CN" dirty="0"/>
              <a:t> 2015.3</a:t>
            </a:r>
          </a:p>
          <a:p>
            <a:pPr>
              <a:buNone/>
            </a:pPr>
            <a:endParaRPr lang="en-US" altLang="zh-CN" dirty="0"/>
          </a:p>
          <a:p>
            <a:pPr>
              <a:buNone/>
            </a:pPr>
            <a:r>
              <a:rPr lang="en-US" altLang="zh-CN" dirty="0"/>
              <a:t>3</a:t>
            </a:r>
            <a:r>
              <a:rPr lang="zh-CN" altLang="en-US" dirty="0"/>
              <a:t>、 预习</a:t>
            </a:r>
            <a:r>
              <a:rPr lang="en-US" altLang="zh-CN" dirty="0"/>
              <a:t>BASYS3</a:t>
            </a:r>
            <a:r>
              <a:rPr lang="zh-CN" altLang="en-US" dirty="0"/>
              <a:t>学习板上的资源分布</a:t>
            </a:r>
            <a:endParaRPr lang="en-US" altLang="zh-CN" dirty="0"/>
          </a:p>
          <a:p>
            <a:pPr>
              <a:buNone/>
            </a:pPr>
            <a:endParaRPr lang="en-US" altLang="zh-CN" dirty="0"/>
          </a:p>
          <a:p>
            <a:pPr>
              <a:buNone/>
            </a:pPr>
            <a:r>
              <a:rPr lang="en-US" altLang="zh-CN" dirty="0"/>
              <a:t>4</a:t>
            </a:r>
            <a:r>
              <a:rPr lang="zh-CN" altLang="en-US" dirty="0"/>
              <a:t>、在</a:t>
            </a:r>
            <a:r>
              <a:rPr lang="en-US" altLang="zh-CN" dirty="0"/>
              <a:t>BASYS3</a:t>
            </a:r>
            <a:r>
              <a:rPr lang="zh-CN" altLang="en-US" dirty="0"/>
              <a:t>学习板上实现逻辑与非门</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实验四  </a:t>
            </a:r>
            <a:r>
              <a:rPr lang="en-US" altLang="zh-CN" dirty="0" err="1"/>
              <a:t>Vivado</a:t>
            </a:r>
            <a:r>
              <a:rPr lang="en-US" altLang="zh-CN" dirty="0"/>
              <a:t> 2015.3</a:t>
            </a:r>
            <a:endParaRPr lang="zh-CN" altLang="en-US" dirty="0"/>
          </a:p>
        </p:txBody>
      </p:sp>
      <p:sp>
        <p:nvSpPr>
          <p:cNvPr id="3" name="内容占位符 2"/>
          <p:cNvSpPr>
            <a:spLocks noGrp="1"/>
          </p:cNvSpPr>
          <p:nvPr>
            <p:ph idx="1"/>
          </p:nvPr>
        </p:nvSpPr>
        <p:spPr>
          <a:xfrm>
            <a:off x="457200" y="1935480"/>
            <a:ext cx="8229600" cy="4805888"/>
          </a:xfrm>
        </p:spPr>
        <p:txBody>
          <a:bodyPr>
            <a:normAutofit fontScale="92500" lnSpcReduction="10000"/>
          </a:bodyPr>
          <a:lstStyle/>
          <a:p>
            <a:pPr marL="0" indent="0">
              <a:buNone/>
            </a:pPr>
            <a:r>
              <a:rPr lang="zh-CN" altLang="en-US" dirty="0"/>
              <a:t>一、实验内容</a:t>
            </a:r>
            <a:endParaRPr lang="en-US" altLang="zh-CN" dirty="0"/>
          </a:p>
          <a:p>
            <a:r>
              <a:rPr lang="en-US" altLang="zh-CN" dirty="0"/>
              <a:t>1</a:t>
            </a:r>
            <a:r>
              <a:rPr lang="zh-CN" altLang="en-US" dirty="0"/>
              <a:t>、</a:t>
            </a:r>
            <a:r>
              <a:rPr lang="zh-CN" altLang="zh-CN" dirty="0"/>
              <a:t>使用</a:t>
            </a:r>
            <a:r>
              <a:rPr lang="en-US" altLang="zh-CN" dirty="0"/>
              <a:t>Vivado2015.3</a:t>
            </a:r>
            <a:r>
              <a:rPr lang="zh-CN" altLang="zh-CN" dirty="0"/>
              <a:t>在</a:t>
            </a:r>
            <a:r>
              <a:rPr lang="en-US" altLang="zh-CN" dirty="0"/>
              <a:t>Basys3</a:t>
            </a:r>
            <a:r>
              <a:rPr lang="zh-CN" altLang="zh-CN" dirty="0"/>
              <a:t>实验板上实现与门逻辑</a:t>
            </a:r>
            <a:r>
              <a:rPr lang="zh-CN" altLang="en-US" dirty="0"/>
              <a:t>，</a:t>
            </a:r>
            <a:r>
              <a:rPr lang="zh-CN" altLang="zh-CN" dirty="0"/>
              <a:t>熟悉</a:t>
            </a:r>
            <a:r>
              <a:rPr lang="en-US" altLang="zh-CN" dirty="0"/>
              <a:t>Vivado2015.3</a:t>
            </a:r>
            <a:r>
              <a:rPr lang="zh-CN" altLang="zh-CN" dirty="0"/>
              <a:t>设计流程。</a:t>
            </a:r>
            <a:endParaRPr lang="en-US" altLang="zh-CN" dirty="0"/>
          </a:p>
          <a:p>
            <a:pPr marL="0" indent="0">
              <a:buNone/>
            </a:pPr>
            <a:endParaRPr lang="en-US" altLang="zh-CN" dirty="0"/>
          </a:p>
          <a:p>
            <a:pPr marL="0" indent="0">
              <a:buNone/>
            </a:pPr>
            <a:r>
              <a:rPr lang="zh-CN" altLang="en-US" b="1" dirty="0"/>
              <a:t>使用</a:t>
            </a:r>
            <a:r>
              <a:rPr lang="en-US" altLang="zh-CN" b="1" dirty="0"/>
              <a:t>IP</a:t>
            </a:r>
            <a:r>
              <a:rPr lang="zh-CN" altLang="en-US" b="1" dirty="0"/>
              <a:t>核</a:t>
            </a:r>
            <a:r>
              <a:rPr lang="zh-CN" altLang="zh-CN" b="1" dirty="0"/>
              <a:t>在</a:t>
            </a:r>
            <a:r>
              <a:rPr lang="en-US" altLang="zh-CN" b="1" dirty="0"/>
              <a:t>Basys3</a:t>
            </a:r>
            <a:r>
              <a:rPr lang="zh-CN" altLang="zh-CN" b="1" dirty="0"/>
              <a:t>实验板上</a:t>
            </a:r>
            <a:r>
              <a:rPr lang="zh-CN" altLang="en-US" b="1" dirty="0"/>
              <a:t>实现与门逻辑的步骤：</a:t>
            </a:r>
            <a:endParaRPr lang="en-US" altLang="zh-CN" b="1" dirty="0"/>
          </a:p>
          <a:p>
            <a:pPr marL="0" indent="0">
              <a:buNone/>
            </a:pPr>
            <a:r>
              <a:rPr lang="zh-CN" altLang="en-US" b="1" dirty="0">
                <a:solidFill>
                  <a:srgbClr val="FF0000"/>
                </a:solidFill>
              </a:rPr>
              <a:t>（注意</a:t>
            </a:r>
            <a:r>
              <a:rPr lang="en-US" altLang="zh-CN" b="1" dirty="0">
                <a:solidFill>
                  <a:srgbClr val="FF0000"/>
                </a:solidFill>
              </a:rPr>
              <a:t>IP</a:t>
            </a:r>
            <a:r>
              <a:rPr lang="zh-CN" altLang="en-US" b="1" dirty="0">
                <a:solidFill>
                  <a:srgbClr val="FF0000"/>
                </a:solidFill>
              </a:rPr>
              <a:t>核文件要解压缩才会被识别）</a:t>
            </a:r>
            <a:endParaRPr lang="en-US" altLang="zh-CN" b="1" dirty="0">
              <a:solidFill>
                <a:srgbClr val="FF0000"/>
              </a:solidFill>
            </a:endParaRPr>
          </a:p>
          <a:p>
            <a:pPr marL="0" indent="0">
              <a:buNone/>
            </a:pPr>
            <a:endParaRPr lang="en-US" altLang="zh-CN" b="1" dirty="0"/>
          </a:p>
          <a:p>
            <a:pPr marL="0" indent="0">
              <a:buNone/>
            </a:pPr>
            <a:r>
              <a:rPr lang="zh-CN" altLang="en-US" dirty="0"/>
              <a:t>（</a:t>
            </a:r>
            <a:r>
              <a:rPr lang="en-US" altLang="zh-CN" dirty="0"/>
              <a:t>1</a:t>
            </a:r>
            <a:r>
              <a:rPr lang="zh-CN" altLang="en-US" dirty="0"/>
              <a:t>）参照实验指导书</a:t>
            </a:r>
            <a:r>
              <a:rPr lang="en-US" altLang="zh-CN" dirty="0"/>
              <a:t>P35-38</a:t>
            </a:r>
            <a:r>
              <a:rPr lang="zh-CN" altLang="en-US" dirty="0"/>
              <a:t>页步骤，在</a:t>
            </a:r>
            <a:r>
              <a:rPr lang="en-US" altLang="zh-CN" dirty="0" err="1"/>
              <a:t>vivado</a:t>
            </a:r>
            <a:r>
              <a:rPr lang="en-US" altLang="zh-CN" dirty="0"/>
              <a:t> 2015.3</a:t>
            </a:r>
            <a:r>
              <a:rPr lang="zh-CN" altLang="en-US" dirty="0"/>
              <a:t>中新建一个工程；</a:t>
            </a:r>
            <a:endParaRPr lang="en-US" altLang="zh-CN" dirty="0"/>
          </a:p>
          <a:p>
            <a:pPr marL="0" indent="0">
              <a:buNone/>
            </a:pPr>
            <a:r>
              <a:rPr lang="zh-CN" altLang="en-US" dirty="0"/>
              <a:t>（</a:t>
            </a:r>
            <a:r>
              <a:rPr lang="en-US" altLang="zh-CN" dirty="0"/>
              <a:t>2</a:t>
            </a:r>
            <a:r>
              <a:rPr lang="zh-CN" altLang="en-US" dirty="0"/>
              <a:t>）利用现有</a:t>
            </a:r>
            <a:r>
              <a:rPr lang="en-US" altLang="zh-CN" dirty="0"/>
              <a:t>IP</a:t>
            </a:r>
            <a:r>
              <a:rPr lang="zh-CN" altLang="en-US" dirty="0"/>
              <a:t>核创建与门设计文件；</a:t>
            </a:r>
            <a:endParaRPr lang="en-US" altLang="zh-CN" dirty="0"/>
          </a:p>
          <a:p>
            <a:pPr marL="514350" indent="-514350">
              <a:buFont typeface="+mj-ea"/>
              <a:buAutoNum type="circleNumDbPlain"/>
            </a:pPr>
            <a:r>
              <a:rPr lang="zh-CN" altLang="en-US" dirty="0"/>
              <a:t>将</a:t>
            </a:r>
            <a:r>
              <a:rPr lang="en-US" altLang="zh-CN" dirty="0"/>
              <a:t>IP</a:t>
            </a:r>
            <a:r>
              <a:rPr lang="zh-CN" altLang="en-US" dirty="0"/>
              <a:t>核目录路径添加到工程里</a:t>
            </a:r>
            <a:endParaRPr lang="en-US" altLang="zh-CN" dirty="0"/>
          </a:p>
          <a:p>
            <a:pPr marL="0" indent="0">
              <a:buNone/>
            </a:pPr>
            <a:r>
              <a:rPr lang="en-US" altLang="zh-CN" dirty="0"/>
              <a:t>      </a:t>
            </a:r>
          </a:p>
          <a:p>
            <a:pPr marL="514350" indent="-514350">
              <a:buFont typeface="+mj-ea"/>
              <a:buAutoNum type="circleNumDbPlain"/>
            </a:pPr>
            <a:endParaRPr lang="en-US" altLang="zh-CN" dirty="0"/>
          </a:p>
          <a:p>
            <a:pPr marL="514350" indent="-514350">
              <a:buFont typeface="+mj-ea"/>
              <a:buAutoNum type="circleNumDbPlain"/>
            </a:pPr>
            <a:endParaRPr lang="zh-CN" altLang="zh-CN" dirty="0"/>
          </a:p>
          <a:p>
            <a:pPr marL="0" indent="0">
              <a:buNone/>
            </a:pPr>
            <a:endParaRPr lang="en-US" altLang="zh-CN" dirty="0"/>
          </a:p>
          <a:p>
            <a:pPr marL="0" indent="0">
              <a:buNone/>
            </a:pP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5991944"/>
          </a:xfrm>
        </p:spPr>
        <p:txBody>
          <a:bodyPr/>
          <a:lstStyle/>
          <a:p>
            <a:pPr marL="0" indent="0">
              <a:buNone/>
            </a:pPr>
            <a:r>
              <a:rPr lang="zh-CN" altLang="en-US" dirty="0"/>
              <a:t>   点击</a:t>
            </a:r>
            <a:r>
              <a:rPr lang="en-US" altLang="zh-CN" dirty="0" err="1"/>
              <a:t>vivado</a:t>
            </a:r>
            <a:r>
              <a:rPr lang="zh-CN" altLang="en-US" dirty="0"/>
              <a:t>左侧导航栏</a:t>
            </a:r>
            <a:r>
              <a:rPr lang="en-US" altLang="zh-CN" dirty="0"/>
              <a:t>Project Settings,</a:t>
            </a:r>
            <a:r>
              <a:rPr lang="zh-CN" altLang="en-US" dirty="0"/>
              <a:t>弹出窗口中选择</a:t>
            </a:r>
            <a:r>
              <a:rPr lang="en-US" altLang="zh-CN" dirty="0"/>
              <a:t>IP</a:t>
            </a:r>
            <a:r>
              <a:rPr lang="zh-CN" altLang="en-US" dirty="0"/>
              <a:t>的</a:t>
            </a:r>
            <a:r>
              <a:rPr lang="en-US" altLang="zh-CN" dirty="0"/>
              <a:t>Repository Manager,</a:t>
            </a:r>
            <a:r>
              <a:rPr lang="zh-CN" altLang="en-US" dirty="0"/>
              <a:t>然后点击方框上方的</a:t>
            </a:r>
            <a:r>
              <a:rPr lang="en-US" altLang="zh-CN" dirty="0"/>
              <a:t>+</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6108" y="1268760"/>
            <a:ext cx="6100228" cy="530907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919936"/>
          </a:xfrm>
        </p:spPr>
        <p:txBody>
          <a:bodyPr/>
          <a:lstStyle/>
          <a:p>
            <a:pPr marL="0" indent="0">
              <a:buNone/>
            </a:pPr>
            <a:r>
              <a:rPr lang="zh-CN" altLang="en-US" dirty="0"/>
              <a:t>    将</a:t>
            </a:r>
            <a:r>
              <a:rPr lang="en-US" altLang="zh-CN" dirty="0"/>
              <a:t>IP</a:t>
            </a:r>
            <a:r>
              <a:rPr lang="zh-CN" altLang="en-US" dirty="0"/>
              <a:t>核所在目录添加到工程，然后点击</a:t>
            </a:r>
            <a:r>
              <a:rPr lang="en-US" altLang="zh-CN" dirty="0"/>
              <a:t>OK</a:t>
            </a: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853018"/>
            <a:ext cx="6379046" cy="58883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919936"/>
          </a:xfrm>
        </p:spPr>
        <p:txBody>
          <a:bodyPr/>
          <a:lstStyle/>
          <a:p>
            <a:pPr marL="514350" indent="-514350">
              <a:buFont typeface="+mj-ea"/>
              <a:buAutoNum type="circleNumDbPlain" startAt="2"/>
            </a:pPr>
            <a:r>
              <a:rPr lang="zh-CN" altLang="en-US" dirty="0"/>
              <a:t>使用</a:t>
            </a:r>
            <a:r>
              <a:rPr lang="en-US" altLang="zh-CN" dirty="0"/>
              <a:t>IP</a:t>
            </a:r>
            <a:r>
              <a:rPr lang="zh-CN" altLang="en-US" dirty="0"/>
              <a:t>核创建与门逻辑设计文件</a:t>
            </a:r>
            <a:endParaRPr lang="en-US" altLang="zh-CN" dirty="0"/>
          </a:p>
          <a:p>
            <a:pPr marL="0" indent="0">
              <a:buNone/>
            </a:pPr>
            <a:r>
              <a:rPr lang="en-US" altLang="zh-CN" dirty="0"/>
              <a:t>    </a:t>
            </a:r>
            <a:r>
              <a:rPr lang="zh-CN" altLang="en-US" dirty="0"/>
              <a:t>点击</a:t>
            </a:r>
            <a:r>
              <a:rPr lang="en-US" altLang="zh-CN" dirty="0" err="1"/>
              <a:t>vivado</a:t>
            </a:r>
            <a:r>
              <a:rPr lang="zh-CN" altLang="en-US" dirty="0"/>
              <a:t>左侧导航栏</a:t>
            </a:r>
            <a:r>
              <a:rPr lang="en-US" altLang="zh-CN" dirty="0"/>
              <a:t>Create block Design,</a:t>
            </a:r>
            <a:r>
              <a:rPr lang="zh-CN" altLang="en-US" dirty="0"/>
              <a:t>新建一个名为</a:t>
            </a:r>
            <a:r>
              <a:rPr lang="en-US" altLang="zh-CN" dirty="0" err="1"/>
              <a:t>AndLogic</a:t>
            </a:r>
            <a:r>
              <a:rPr lang="zh-CN" altLang="en-US" dirty="0"/>
              <a:t>的设计文件</a:t>
            </a: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873349"/>
            <a:ext cx="6096000" cy="3571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a:t>三、上课</a:t>
            </a:r>
          </a:p>
        </p:txBody>
      </p:sp>
      <p:sp>
        <p:nvSpPr>
          <p:cNvPr id="10243" name="Rectangle 3"/>
          <p:cNvSpPr>
            <a:spLocks noGrp="1" noChangeArrowheads="1"/>
          </p:cNvSpPr>
          <p:nvPr>
            <p:ph idx="1"/>
          </p:nvPr>
        </p:nvSpPr>
        <p:spPr/>
        <p:txBody>
          <a:bodyPr/>
          <a:lstStyle/>
          <a:p>
            <a:pPr eaLnBrk="1" hangingPunct="1">
              <a:buFontTx/>
              <a:buNone/>
            </a:pPr>
            <a:endParaRPr lang="en-US" altLang="zh-CN" dirty="0"/>
          </a:p>
          <a:p>
            <a:pPr eaLnBrk="1" hangingPunct="1">
              <a:buFontTx/>
              <a:buNone/>
            </a:pPr>
            <a:r>
              <a:rPr lang="en-US" altLang="zh-CN" dirty="0"/>
              <a:t>          </a:t>
            </a:r>
            <a:r>
              <a:rPr lang="zh-CN" altLang="en-US" dirty="0"/>
              <a:t>实验箱只在实验室内使用，资源有限，多个班级共享，必须爱护，小心使用，如有故障请记录。</a:t>
            </a:r>
            <a:endParaRPr lang="en-US" altLang="zh-CN" dirty="0"/>
          </a:p>
          <a:p>
            <a:pPr eaLnBrk="1" hangingPunct="1">
              <a:buFontTx/>
              <a:buNone/>
            </a:pPr>
            <a:r>
              <a:rPr lang="en-US" altLang="zh-CN" dirty="0"/>
              <a:t>    </a:t>
            </a:r>
          </a:p>
          <a:p>
            <a:pPr eaLnBrk="1" hangingPunct="1">
              <a:buFontTx/>
              <a:buNone/>
            </a:pPr>
            <a:r>
              <a:rPr lang="en-US" altLang="zh-CN" dirty="0"/>
              <a:t>          FPGA</a:t>
            </a:r>
            <a:r>
              <a:rPr lang="zh-CN" altLang="en-US" dirty="0"/>
              <a:t>学习板发给你们，请妥善保管，签署借条。到课程考试结束，交回实验室，损坏丢失照价赔偿。</a:t>
            </a:r>
          </a:p>
          <a:p>
            <a:pPr eaLnBrk="1" hangingPunct="1">
              <a:buFontTx/>
              <a:buNone/>
            </a:pPr>
            <a:endParaRPr lang="en-US" altLang="zh-CN"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919936"/>
          </a:xfrm>
        </p:spPr>
        <p:txBody>
          <a:bodyPr/>
          <a:lstStyle/>
          <a:p>
            <a:pPr marL="0" indent="0">
              <a:buNone/>
            </a:pPr>
            <a:r>
              <a:rPr lang="en-US" altLang="zh-CN" dirty="0" err="1"/>
              <a:t>AndLogic</a:t>
            </a:r>
            <a:r>
              <a:rPr lang="zh-CN" altLang="en-US" dirty="0"/>
              <a:t>的</a:t>
            </a:r>
            <a:r>
              <a:rPr lang="en-US" altLang="zh-CN" dirty="0"/>
              <a:t>Diagram</a:t>
            </a:r>
            <a:r>
              <a:rPr lang="zh-CN" altLang="en-US" dirty="0"/>
              <a:t>编辑窗口中添加所需</a:t>
            </a:r>
            <a:r>
              <a:rPr lang="en-US" altLang="zh-CN" dirty="0"/>
              <a:t>IP</a:t>
            </a:r>
            <a:r>
              <a:rPr lang="zh-CN" altLang="en-US" dirty="0"/>
              <a:t>核，点击</a:t>
            </a:r>
            <a:r>
              <a:rPr lang="en-US" altLang="zh-CN"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在弹出窗口的下拉菜单中</a:t>
            </a:r>
            <a:endParaRPr lang="en-US" altLang="zh-CN" dirty="0"/>
          </a:p>
          <a:p>
            <a:pPr marL="0" indent="0">
              <a:buNone/>
            </a:pPr>
            <a:r>
              <a:rPr lang="zh-CN" altLang="en-US" dirty="0"/>
              <a:t>选中</a:t>
            </a:r>
            <a:r>
              <a:rPr lang="en-US" altLang="zh-CN" dirty="0"/>
              <a:t>XUP_2_input_AND</a:t>
            </a:r>
            <a:r>
              <a:rPr lang="zh-CN" altLang="en-US" dirty="0"/>
              <a:t>，</a:t>
            </a:r>
            <a:endParaRPr lang="en-US" altLang="zh-CN" dirty="0"/>
          </a:p>
          <a:p>
            <a:pPr marL="0" indent="0">
              <a:buNone/>
            </a:pPr>
            <a:r>
              <a:rPr lang="zh-CN" altLang="en-US" dirty="0"/>
              <a:t>双击该选项</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264" y="908720"/>
            <a:ext cx="4067944" cy="172151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2830514"/>
            <a:ext cx="4167780" cy="387068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703912"/>
          </a:xfrm>
        </p:spPr>
        <p:txBody>
          <a:bodyPr/>
          <a:lstStyle/>
          <a:p>
            <a:pPr marL="0" indent="0">
              <a:buNone/>
            </a:pPr>
            <a:r>
              <a:rPr lang="zh-CN" altLang="en-US" dirty="0"/>
              <a:t>双击</a:t>
            </a:r>
            <a:r>
              <a:rPr lang="en-US" altLang="zh-CN" dirty="0"/>
              <a:t>Diagram</a:t>
            </a:r>
            <a:r>
              <a:rPr lang="zh-CN" altLang="en-US" dirty="0"/>
              <a:t>窗口中的</a:t>
            </a:r>
            <a:r>
              <a:rPr lang="en-US" altLang="zh-CN" dirty="0"/>
              <a:t>xup_and2_0</a:t>
            </a:r>
            <a:r>
              <a:rPr lang="zh-CN" altLang="en-US" dirty="0"/>
              <a:t>实例，设置与门输出延迟为</a:t>
            </a:r>
            <a:r>
              <a:rPr lang="en-US" altLang="zh-CN" dirty="0"/>
              <a:t>5</a:t>
            </a:r>
            <a:r>
              <a:rPr lang="zh-CN" altLang="en-US" dirty="0"/>
              <a:t>个单位时间</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右击</a:t>
            </a:r>
            <a:r>
              <a:rPr lang="en-US" altLang="zh-CN" dirty="0"/>
              <a:t>xup_and2_0</a:t>
            </a:r>
            <a:r>
              <a:rPr lang="zh-CN" altLang="en-US" dirty="0"/>
              <a:t>实例的输入、输出端口，选择</a:t>
            </a:r>
            <a:r>
              <a:rPr lang="en-US" altLang="zh-CN" dirty="0"/>
              <a:t>Make External</a:t>
            </a:r>
            <a:r>
              <a:rPr lang="zh-CN" altLang="en-US" dirty="0"/>
              <a:t>，将</a:t>
            </a:r>
            <a:r>
              <a:rPr lang="en-US" altLang="zh-CN" dirty="0" err="1"/>
              <a:t>a,b,y</a:t>
            </a:r>
            <a:r>
              <a:rPr lang="zh-CN" altLang="en-US" dirty="0"/>
              <a:t>设置为外部端口</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1556792"/>
            <a:ext cx="4053812" cy="172811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4281560"/>
            <a:ext cx="5680155" cy="23878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5847928"/>
          </a:xfrm>
        </p:spPr>
        <p:txBody>
          <a:bodyPr/>
          <a:lstStyle/>
          <a:p>
            <a:pPr marL="0" indent="0">
              <a:buNone/>
            </a:pPr>
            <a:r>
              <a:rPr lang="zh-CN" altLang="en-US" dirty="0"/>
              <a:t>在工具栏中选择</a:t>
            </a:r>
            <a:r>
              <a:rPr lang="en-US" altLang="zh-CN" dirty="0"/>
              <a:t>Validate Design</a:t>
            </a:r>
            <a:r>
              <a:rPr lang="zh-CN" altLang="en-US" dirty="0"/>
              <a:t>，自动更正错误。然后在工程</a:t>
            </a:r>
            <a:r>
              <a:rPr lang="en-US" altLang="zh-CN" dirty="0"/>
              <a:t>Source</a:t>
            </a:r>
            <a:r>
              <a:rPr lang="zh-CN" altLang="en-US" dirty="0"/>
              <a:t>窗口中右击</a:t>
            </a:r>
            <a:r>
              <a:rPr lang="en-US" altLang="zh-CN" dirty="0"/>
              <a:t>AndLogic.bd</a:t>
            </a:r>
            <a:r>
              <a:rPr lang="zh-CN" altLang="en-US" dirty="0"/>
              <a:t>，选择</a:t>
            </a:r>
            <a:r>
              <a:rPr lang="en-US" altLang="zh-CN" dirty="0"/>
              <a:t>Generate Output Products</a:t>
            </a:r>
            <a:r>
              <a:rPr lang="zh-CN" altLang="en-US" dirty="0"/>
              <a:t>以自动生成与门设计文件</a:t>
            </a:r>
            <a:r>
              <a:rPr lang="en-US" altLang="zh-CN" dirty="0" err="1"/>
              <a:t>AndLogic.v</a:t>
            </a:r>
            <a:r>
              <a:rPr lang="zh-CN" altLang="en-US" dirty="0"/>
              <a:t>。</a:t>
            </a: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cstate="print"/>
          <a:stretch>
            <a:fillRect/>
          </a:stretch>
        </p:blipFill>
        <p:spPr>
          <a:xfrm>
            <a:off x="279358" y="1844824"/>
            <a:ext cx="8585284" cy="482922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5991944"/>
          </a:xfrm>
        </p:spPr>
        <p:txBody>
          <a:bodyPr/>
          <a:lstStyle/>
          <a:p>
            <a:pPr marL="0" indent="0">
              <a:buNone/>
            </a:pPr>
            <a:r>
              <a:rPr lang="zh-CN" altLang="en-US" dirty="0"/>
              <a:t>在工程</a:t>
            </a:r>
            <a:r>
              <a:rPr lang="en-US" altLang="zh-CN" dirty="0"/>
              <a:t>Source</a:t>
            </a:r>
            <a:r>
              <a:rPr lang="zh-CN" altLang="en-US" dirty="0"/>
              <a:t>窗口中右击</a:t>
            </a:r>
            <a:r>
              <a:rPr lang="en-US" altLang="zh-CN" dirty="0"/>
              <a:t>AndLogic.bd</a:t>
            </a:r>
            <a:r>
              <a:rPr lang="zh-CN" altLang="en-US" dirty="0"/>
              <a:t>，选择</a:t>
            </a:r>
            <a:r>
              <a:rPr lang="en-US" altLang="zh-CN" dirty="0"/>
              <a:t>Create HDL Wrapper</a:t>
            </a:r>
            <a:r>
              <a:rPr lang="zh-CN" altLang="en-US" dirty="0"/>
              <a:t>，在弹出窗口中选择</a:t>
            </a:r>
            <a:r>
              <a:rPr lang="en-US" altLang="zh-CN" dirty="0"/>
              <a:t>Let </a:t>
            </a:r>
            <a:r>
              <a:rPr lang="en-US" altLang="zh-CN" dirty="0" err="1"/>
              <a:t>Vivado</a:t>
            </a:r>
            <a:r>
              <a:rPr lang="en-US" altLang="zh-CN" dirty="0"/>
              <a:t> Manager wrapper and auto-update</a:t>
            </a:r>
            <a:r>
              <a:rPr lang="zh-CN" altLang="en-US" dirty="0"/>
              <a:t>选项，然后点击</a:t>
            </a:r>
            <a:r>
              <a:rPr lang="en-US" altLang="zh-CN" dirty="0"/>
              <a:t>OK</a:t>
            </a:r>
            <a:r>
              <a:rPr lang="zh-CN" altLang="en-US" dirty="0"/>
              <a:t>，以生成顶层文件</a:t>
            </a:r>
            <a:r>
              <a:rPr lang="en-US" altLang="zh-CN" dirty="0" err="1"/>
              <a:t>AndLogic_wrapper.v</a:t>
            </a:r>
            <a:r>
              <a:rPr lang="zh-CN" altLang="en-US" dirty="0"/>
              <a:t>。</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5" name="图片 4"/>
          <p:cNvPicPr>
            <a:picLocks noChangeAspect="1"/>
          </p:cNvPicPr>
          <p:nvPr/>
        </p:nvPicPr>
        <p:blipFill>
          <a:blip r:embed="rId2" cstate="print"/>
          <a:stretch>
            <a:fillRect/>
          </a:stretch>
        </p:blipFill>
        <p:spPr>
          <a:xfrm>
            <a:off x="216600" y="1988840"/>
            <a:ext cx="8531864" cy="479917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5847928"/>
          </a:xfrm>
        </p:spPr>
        <p:txBody>
          <a:bodyPr/>
          <a:lstStyle/>
          <a:p>
            <a:pPr marL="0" indent="0">
              <a:buNone/>
            </a:pPr>
            <a:r>
              <a:rPr lang="zh-CN" altLang="en-US" dirty="0"/>
              <a:t>（</a:t>
            </a:r>
            <a:r>
              <a:rPr lang="en-US" altLang="zh-CN" dirty="0"/>
              <a:t>3</a:t>
            </a:r>
            <a:r>
              <a:rPr lang="zh-CN" altLang="en-US" dirty="0"/>
              <a:t>）添加仿真文件，运行行为仿真</a:t>
            </a:r>
            <a:endParaRPr lang="en-US" altLang="zh-CN" dirty="0"/>
          </a:p>
          <a:p>
            <a:pPr marL="514350" indent="-514350">
              <a:buFont typeface="+mj-ea"/>
              <a:buAutoNum type="circleNumDbPlain"/>
            </a:pPr>
            <a:r>
              <a:rPr lang="zh-CN" altLang="en-US" dirty="0"/>
              <a:t>在</a:t>
            </a:r>
            <a:r>
              <a:rPr lang="en-US" altLang="zh-CN" dirty="0" err="1"/>
              <a:t>vivado</a:t>
            </a:r>
            <a:r>
              <a:rPr lang="zh-CN" altLang="en-US" dirty="0"/>
              <a:t>左侧导航栏里选择</a:t>
            </a:r>
            <a:r>
              <a:rPr lang="en-US" altLang="zh-CN" dirty="0"/>
              <a:t>Simulation Setting</a:t>
            </a:r>
            <a:r>
              <a:rPr lang="zh-CN" altLang="en-US" dirty="0"/>
              <a:t>，弹出窗口中将仿真时间设置为</a:t>
            </a:r>
            <a:r>
              <a:rPr lang="en-US" altLang="zh-CN" dirty="0"/>
              <a:t>100ns</a:t>
            </a:r>
          </a:p>
          <a:p>
            <a:pPr marL="0" indent="0">
              <a:buNone/>
            </a:pPr>
            <a:endParaRPr lang="zh-CN" altLang="en-US" dirty="0"/>
          </a:p>
        </p:txBody>
      </p:sp>
      <p:pic>
        <p:nvPicPr>
          <p:cNvPr id="4" name="图片 3"/>
          <p:cNvPicPr>
            <a:picLocks noChangeAspect="1"/>
          </p:cNvPicPr>
          <p:nvPr/>
        </p:nvPicPr>
        <p:blipFill>
          <a:blip r:embed="rId2" cstate="print"/>
          <a:stretch>
            <a:fillRect/>
          </a:stretch>
        </p:blipFill>
        <p:spPr>
          <a:xfrm>
            <a:off x="485800" y="1844824"/>
            <a:ext cx="8172400" cy="45969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6632"/>
            <a:ext cx="8229600" cy="6207968"/>
          </a:xfrm>
        </p:spPr>
        <p:txBody>
          <a:bodyPr/>
          <a:lstStyle/>
          <a:p>
            <a:pPr marL="514350" indent="-514350">
              <a:buFont typeface="+mj-ea"/>
              <a:buAutoNum type="circleNumDbPlain" startAt="2"/>
            </a:pPr>
            <a:r>
              <a:rPr lang="zh-CN" altLang="en-US" dirty="0"/>
              <a:t>在工程</a:t>
            </a:r>
            <a:r>
              <a:rPr lang="en-US" altLang="zh-CN" dirty="0"/>
              <a:t>Source</a:t>
            </a:r>
            <a:r>
              <a:rPr lang="zh-CN" altLang="en-US" dirty="0"/>
              <a:t>窗口中右击</a:t>
            </a:r>
            <a:r>
              <a:rPr lang="en-US" altLang="zh-CN" dirty="0" err="1"/>
              <a:t>AndLogic_wrapper.v</a:t>
            </a:r>
            <a:r>
              <a:rPr lang="zh-CN" altLang="en-US" dirty="0"/>
              <a:t>文件，选择</a:t>
            </a:r>
            <a:r>
              <a:rPr lang="en-US" altLang="zh-CN" dirty="0"/>
              <a:t>Add Source</a:t>
            </a:r>
            <a:r>
              <a:rPr lang="zh-CN" altLang="en-US" dirty="0"/>
              <a:t>，然后再弹出窗口中选择</a:t>
            </a:r>
            <a:r>
              <a:rPr lang="en-US" altLang="zh-CN" dirty="0"/>
              <a:t>Add or create simulation sources</a:t>
            </a:r>
            <a:r>
              <a:rPr lang="zh-CN" altLang="en-US" dirty="0"/>
              <a:t>，点击</a:t>
            </a:r>
            <a:r>
              <a:rPr lang="en-US" altLang="zh-CN" dirty="0"/>
              <a:t>Next</a:t>
            </a:r>
            <a:r>
              <a:rPr lang="zh-CN" altLang="en-US" dirty="0"/>
              <a:t>，将仿真文件（</a:t>
            </a:r>
            <a:r>
              <a:rPr lang="en-US" altLang="zh-CN" dirty="0"/>
              <a:t>..\3_Create_IPI\Source\</a:t>
            </a:r>
            <a:r>
              <a:rPr lang="en-US" altLang="zh-CN" dirty="0" err="1"/>
              <a:t>AndLogic_and_tb.v</a:t>
            </a:r>
            <a:r>
              <a:rPr lang="zh-CN" altLang="en-US" dirty="0"/>
              <a:t>）添加到工程</a:t>
            </a:r>
            <a:endParaRPr lang="en-US" altLang="zh-CN" dirty="0"/>
          </a:p>
          <a:p>
            <a:pPr marL="0" indent="0">
              <a:buNone/>
            </a:pPr>
            <a:endParaRPr lang="zh-CN" altLang="en-US" dirty="0"/>
          </a:p>
        </p:txBody>
      </p:sp>
      <p:pic>
        <p:nvPicPr>
          <p:cNvPr id="4" name="图片 3"/>
          <p:cNvPicPr>
            <a:picLocks noChangeAspect="1"/>
          </p:cNvPicPr>
          <p:nvPr/>
        </p:nvPicPr>
        <p:blipFill>
          <a:blip r:embed="rId2" cstate="print"/>
          <a:stretch>
            <a:fillRect/>
          </a:stretch>
        </p:blipFill>
        <p:spPr>
          <a:xfrm>
            <a:off x="424448" y="2060848"/>
            <a:ext cx="8159833" cy="458990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631904"/>
          </a:xfrm>
        </p:spPr>
        <p:txBody>
          <a:bodyPr/>
          <a:lstStyle/>
          <a:p>
            <a:pPr marL="0" indent="0">
              <a:buNone/>
            </a:pPr>
            <a:r>
              <a:rPr lang="zh-CN" altLang="en-US" dirty="0"/>
              <a:t>在工程</a:t>
            </a:r>
            <a:r>
              <a:rPr lang="en-US" altLang="zh-CN" dirty="0"/>
              <a:t>Source</a:t>
            </a:r>
            <a:r>
              <a:rPr lang="zh-CN" altLang="en-US" dirty="0"/>
              <a:t>窗口打开</a:t>
            </a:r>
            <a:r>
              <a:rPr lang="en-US" altLang="zh-CN" dirty="0"/>
              <a:t>Simulation Sources</a:t>
            </a:r>
            <a:r>
              <a:rPr lang="zh-CN" altLang="en-US" dirty="0"/>
              <a:t>可以看到仿真文件已添加至工程，在</a:t>
            </a:r>
            <a:r>
              <a:rPr lang="en-US" altLang="zh-CN" dirty="0" err="1"/>
              <a:t>AndLogic_and_tb.v</a:t>
            </a:r>
            <a:r>
              <a:rPr lang="zh-CN" altLang="en-US" dirty="0"/>
              <a:t>仿真文件中生成了</a:t>
            </a:r>
            <a:r>
              <a:rPr lang="en-US" altLang="zh-CN" dirty="0" err="1"/>
              <a:t>AndLogic_wrapper</a:t>
            </a:r>
            <a:r>
              <a:rPr lang="zh-CN" altLang="en-US" dirty="0"/>
              <a:t>的实例，并对仿真参数进行了设置</a:t>
            </a: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84" y="2638483"/>
            <a:ext cx="8460432" cy="309477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548680"/>
            <a:ext cx="8229600" cy="5775920"/>
          </a:xfrm>
        </p:spPr>
        <p:txBody>
          <a:bodyPr/>
          <a:lstStyle/>
          <a:p>
            <a:pPr marL="0" indent="0">
              <a:buNone/>
            </a:pPr>
            <a:r>
              <a:rPr lang="zh-CN" altLang="en-US" dirty="0"/>
              <a:t>在</a:t>
            </a:r>
            <a:r>
              <a:rPr lang="en-US" altLang="zh-CN" dirty="0" err="1"/>
              <a:t>vivado</a:t>
            </a:r>
            <a:r>
              <a:rPr lang="zh-CN" altLang="en-US" dirty="0"/>
              <a:t>左侧导航栏里选择</a:t>
            </a:r>
            <a:r>
              <a:rPr lang="en-US" altLang="zh-CN" dirty="0"/>
              <a:t>Run Simulation\Run Behavioral Simulation</a:t>
            </a:r>
          </a:p>
          <a:p>
            <a:pPr marL="0" indent="0">
              <a:buNone/>
            </a:pPr>
            <a:endParaRPr lang="zh-CN" altLang="en-US" dirty="0"/>
          </a:p>
        </p:txBody>
      </p:sp>
      <p:pic>
        <p:nvPicPr>
          <p:cNvPr id="8" name="图片 7"/>
          <p:cNvPicPr>
            <a:picLocks noChangeAspect="1"/>
          </p:cNvPicPr>
          <p:nvPr/>
        </p:nvPicPr>
        <p:blipFill>
          <a:blip r:embed="rId2" cstate="print"/>
          <a:stretch>
            <a:fillRect/>
          </a:stretch>
        </p:blipFill>
        <p:spPr>
          <a:xfrm>
            <a:off x="323528" y="1628800"/>
            <a:ext cx="8192909" cy="460851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5991944"/>
          </a:xfrm>
        </p:spPr>
        <p:txBody>
          <a:bodyPr/>
          <a:lstStyle/>
          <a:p>
            <a:pPr marL="514350" indent="-514350">
              <a:buFont typeface="+mj-ea"/>
              <a:buAutoNum type="circleNumDbPlain" startAt="3"/>
            </a:pPr>
            <a:r>
              <a:rPr lang="zh-CN" altLang="en-US" sz="2400" dirty="0"/>
              <a:t>弹出仿真结果窗口，点击        </a:t>
            </a:r>
            <a:r>
              <a:rPr lang="en-US" altLang="zh-CN" sz="2400" dirty="0"/>
              <a:t>zoom fit</a:t>
            </a:r>
            <a:r>
              <a:rPr lang="zh-CN" altLang="en-US" sz="2400" dirty="0"/>
              <a:t>按键，可看到仿真波形。相对输入</a:t>
            </a:r>
            <a:r>
              <a:rPr lang="en-US" altLang="zh-CN" sz="2400" dirty="0" err="1"/>
              <a:t>ain</a:t>
            </a:r>
            <a:r>
              <a:rPr lang="zh-CN" altLang="en-US" sz="2400" dirty="0"/>
              <a:t>，</a:t>
            </a:r>
            <a:r>
              <a:rPr lang="en-US" altLang="zh-CN" sz="2400" dirty="0"/>
              <a:t>bin</a:t>
            </a:r>
            <a:r>
              <a:rPr lang="zh-CN" altLang="en-US" sz="2400" dirty="0"/>
              <a:t>，输出</a:t>
            </a:r>
            <a:r>
              <a:rPr lang="en-US" altLang="zh-CN" sz="2400" dirty="0"/>
              <a:t>y</a:t>
            </a:r>
            <a:r>
              <a:rPr lang="zh-CN" altLang="en-US" sz="2400" dirty="0"/>
              <a:t>延迟</a:t>
            </a:r>
            <a:r>
              <a:rPr lang="en-US" altLang="zh-CN" sz="2400" dirty="0"/>
              <a:t>5ns</a:t>
            </a:r>
            <a:r>
              <a:rPr lang="zh-CN" altLang="en-US" sz="2400" dirty="0"/>
              <a:t>输出</a:t>
            </a:r>
            <a:r>
              <a:rPr lang="en-US" altLang="zh-CN" sz="2400" dirty="0" err="1"/>
              <a:t>ain&amp;bin</a:t>
            </a:r>
            <a:r>
              <a:rPr lang="zh-CN" altLang="en-US" sz="2400" dirty="0"/>
              <a:t>结果（即只有</a:t>
            </a:r>
            <a:r>
              <a:rPr lang="en-US" altLang="zh-CN" sz="2400" dirty="0" err="1"/>
              <a:t>ain,bin</a:t>
            </a:r>
            <a:r>
              <a:rPr lang="zh-CN" altLang="en-US" sz="2400" dirty="0"/>
              <a:t>同时高电平时，</a:t>
            </a:r>
            <a:r>
              <a:rPr lang="en-US" altLang="zh-CN" sz="2400" dirty="0"/>
              <a:t>y</a:t>
            </a:r>
            <a:r>
              <a:rPr lang="zh-CN" altLang="en-US" sz="2400" dirty="0"/>
              <a:t>输出高电平）。</a:t>
            </a:r>
            <a:endParaRPr lang="en-US" altLang="zh-CN" sz="2400"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1221" y="401301"/>
            <a:ext cx="370819" cy="363403"/>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556792"/>
            <a:ext cx="8261027" cy="518457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775920"/>
          </a:xfrm>
        </p:spPr>
        <p:txBody>
          <a:bodyPr/>
          <a:lstStyle/>
          <a:p>
            <a:pPr marL="0" indent="0">
              <a:buNone/>
            </a:pPr>
            <a:r>
              <a:rPr lang="zh-CN" altLang="en-US" dirty="0"/>
              <a:t>（</a:t>
            </a:r>
            <a:r>
              <a:rPr lang="en-US" altLang="zh-CN" dirty="0"/>
              <a:t>4</a:t>
            </a:r>
            <a:r>
              <a:rPr lang="zh-CN" altLang="en-US" dirty="0"/>
              <a:t>）添加约束文件，分配管脚</a:t>
            </a:r>
            <a:endParaRPr lang="en-US" altLang="zh-CN" dirty="0"/>
          </a:p>
          <a:p>
            <a:pPr marL="514350" indent="-514350">
              <a:buFont typeface="+mj-ea"/>
              <a:buAutoNum type="circleNumDbPlain"/>
            </a:pPr>
            <a:r>
              <a:rPr lang="zh-CN" altLang="en-US" dirty="0"/>
              <a:t> 在工程</a:t>
            </a:r>
            <a:r>
              <a:rPr lang="en-US" altLang="zh-CN" dirty="0"/>
              <a:t>Source</a:t>
            </a:r>
            <a:r>
              <a:rPr lang="zh-CN" altLang="en-US" dirty="0"/>
              <a:t>窗口上方点击</a:t>
            </a:r>
            <a:r>
              <a:rPr lang="en-US" altLang="zh-CN" dirty="0"/>
              <a:t>Add Source</a:t>
            </a:r>
            <a:r>
              <a:rPr lang="zh-CN" altLang="en-US" dirty="0"/>
              <a:t>，选择添加约束文件</a:t>
            </a: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2132856"/>
            <a:ext cx="6228184" cy="40663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a:t>四、写实验报告</a:t>
            </a:r>
          </a:p>
        </p:txBody>
      </p:sp>
      <p:sp>
        <p:nvSpPr>
          <p:cNvPr id="11267" name="Rectangle 3"/>
          <p:cNvSpPr>
            <a:spLocks noGrp="1" noChangeArrowheads="1"/>
          </p:cNvSpPr>
          <p:nvPr>
            <p:ph idx="1"/>
          </p:nvPr>
        </p:nvSpPr>
        <p:spPr/>
        <p:txBody>
          <a:bodyPr>
            <a:normAutofit lnSpcReduction="10000"/>
          </a:bodyPr>
          <a:lstStyle/>
          <a:p>
            <a:pPr eaLnBrk="1" hangingPunct="1">
              <a:buFontTx/>
              <a:buNone/>
            </a:pPr>
            <a:r>
              <a:rPr lang="zh-CN" altLang="en-US" dirty="0"/>
              <a:t>要求：</a:t>
            </a:r>
          </a:p>
          <a:p>
            <a:pPr eaLnBrk="1" hangingPunct="1">
              <a:buFontTx/>
              <a:buNone/>
            </a:pPr>
            <a:r>
              <a:rPr lang="zh-CN" altLang="en-US" dirty="0"/>
              <a:t>（</a:t>
            </a:r>
            <a:r>
              <a:rPr lang="en-US" altLang="zh-CN" dirty="0"/>
              <a:t>1</a:t>
            </a:r>
            <a:r>
              <a:rPr lang="zh-CN" altLang="en-US" dirty="0"/>
              <a:t>）实验目的</a:t>
            </a:r>
          </a:p>
          <a:p>
            <a:pPr eaLnBrk="1" hangingPunct="1">
              <a:buFontTx/>
              <a:buNone/>
            </a:pPr>
            <a:r>
              <a:rPr lang="zh-CN" altLang="en-US" dirty="0"/>
              <a:t>（</a:t>
            </a:r>
            <a:r>
              <a:rPr lang="en-US" altLang="zh-CN" dirty="0"/>
              <a:t>2</a:t>
            </a:r>
            <a:r>
              <a:rPr lang="zh-CN" altLang="en-US" dirty="0"/>
              <a:t>）原理</a:t>
            </a:r>
            <a:endParaRPr lang="en-US" altLang="zh-CN" dirty="0"/>
          </a:p>
          <a:p>
            <a:pPr>
              <a:buNone/>
            </a:pPr>
            <a:r>
              <a:rPr lang="zh-CN" altLang="en-US" dirty="0"/>
              <a:t>（</a:t>
            </a:r>
            <a:r>
              <a:rPr lang="en-US" altLang="zh-CN" dirty="0"/>
              <a:t>3</a:t>
            </a:r>
            <a:r>
              <a:rPr lang="zh-CN" altLang="en-US" dirty="0"/>
              <a:t>）所用仪器及器件</a:t>
            </a:r>
          </a:p>
          <a:p>
            <a:pPr eaLnBrk="1" hangingPunct="1">
              <a:buFontTx/>
              <a:buNone/>
            </a:pPr>
            <a:r>
              <a:rPr lang="zh-CN" altLang="en-US" dirty="0"/>
              <a:t>（</a:t>
            </a:r>
            <a:r>
              <a:rPr lang="en-US" altLang="zh-CN" dirty="0"/>
              <a:t>4</a:t>
            </a:r>
            <a:r>
              <a:rPr lang="zh-CN" altLang="en-US" dirty="0"/>
              <a:t>）实验内容</a:t>
            </a:r>
            <a:endParaRPr lang="en-US" altLang="zh-CN" dirty="0"/>
          </a:p>
          <a:p>
            <a:pPr lvl="2">
              <a:buFont typeface="Wingdings" panose="05000000000000000000" pitchFamily="2" charset="2"/>
              <a:buChar char="Ø"/>
            </a:pPr>
            <a:r>
              <a:rPr lang="en-US" altLang="zh-CN" sz="2200" dirty="0"/>
              <a:t>             </a:t>
            </a:r>
            <a:r>
              <a:rPr lang="zh-CN" altLang="en-US" sz="2200" dirty="0"/>
              <a:t>设计流程；</a:t>
            </a:r>
            <a:endParaRPr lang="en-US" altLang="zh-CN" sz="2200" dirty="0"/>
          </a:p>
          <a:p>
            <a:pPr lvl="2">
              <a:buFont typeface="Wingdings" panose="05000000000000000000" pitchFamily="2" charset="2"/>
              <a:buChar char="Ø"/>
            </a:pPr>
            <a:r>
              <a:rPr lang="en-US" altLang="zh-CN" sz="2200" dirty="0"/>
              <a:t>              </a:t>
            </a:r>
            <a:r>
              <a:rPr lang="en-US" altLang="zh-CN" sz="2200" dirty="0" err="1"/>
              <a:t>protues</a:t>
            </a:r>
            <a:r>
              <a:rPr lang="zh-CN" altLang="en-US" sz="2200" dirty="0"/>
              <a:t>电路设计和仿真结果；</a:t>
            </a:r>
            <a:endParaRPr lang="en-US" altLang="zh-CN" sz="2200" dirty="0"/>
          </a:p>
          <a:p>
            <a:pPr lvl="2">
              <a:buFont typeface="Wingdings" panose="05000000000000000000" pitchFamily="2" charset="2"/>
              <a:buChar char="Ø"/>
            </a:pPr>
            <a:r>
              <a:rPr lang="en-US" altLang="zh-CN" sz="2200" dirty="0"/>
              <a:t>              </a:t>
            </a:r>
            <a:r>
              <a:rPr lang="zh-CN" altLang="en-US" sz="2200" dirty="0"/>
              <a:t>实验箱电路静态、动态测试步骤和结果；</a:t>
            </a:r>
            <a:endParaRPr lang="en-US" altLang="zh-CN" sz="2200" dirty="0"/>
          </a:p>
          <a:p>
            <a:pPr lvl="2">
              <a:buFont typeface="Wingdings" panose="05000000000000000000" pitchFamily="2" charset="2"/>
              <a:buChar char="Ø"/>
            </a:pPr>
            <a:r>
              <a:rPr lang="en-US" altLang="zh-CN" sz="2200" dirty="0"/>
              <a:t>            </a:t>
            </a:r>
            <a:r>
              <a:rPr lang="zh-CN" altLang="en-US" sz="2200" dirty="0"/>
              <a:t>  相关分析说明</a:t>
            </a:r>
          </a:p>
          <a:p>
            <a:pPr eaLnBrk="1" hangingPunct="1">
              <a:buFontTx/>
              <a:buNone/>
            </a:pPr>
            <a:r>
              <a:rPr lang="zh-CN" altLang="en-US" dirty="0"/>
              <a:t>（</a:t>
            </a:r>
            <a:r>
              <a:rPr lang="en-US" altLang="zh-CN" dirty="0"/>
              <a:t>5</a:t>
            </a:r>
            <a:r>
              <a:rPr lang="zh-CN" altLang="en-US" dirty="0"/>
              <a:t>）结论</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775920"/>
          </a:xfrm>
        </p:spPr>
        <p:txBody>
          <a:bodyPr/>
          <a:lstStyle/>
          <a:p>
            <a:pPr marL="0" indent="0">
              <a:buNone/>
            </a:pPr>
            <a:r>
              <a:rPr lang="zh-CN" altLang="en-US" dirty="0"/>
              <a:t>点击</a:t>
            </a:r>
            <a:r>
              <a:rPr lang="en-US" altLang="zh-CN" dirty="0"/>
              <a:t>Next</a:t>
            </a:r>
            <a:r>
              <a:rPr lang="zh-CN" altLang="en-US" dirty="0"/>
              <a:t>，将约束文件（</a:t>
            </a:r>
            <a:r>
              <a:rPr lang="en-US" altLang="zh-CN" dirty="0"/>
              <a:t>..\3_Create_IPI\Source\AndLogic_and_basys3.xdc</a:t>
            </a:r>
            <a:r>
              <a:rPr lang="zh-CN" altLang="en-US" dirty="0"/>
              <a:t>）添加到工程，点击</a:t>
            </a:r>
            <a:r>
              <a:rPr lang="en-US" altLang="zh-CN" dirty="0"/>
              <a:t>finish</a:t>
            </a:r>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682" y="1988840"/>
            <a:ext cx="6818635" cy="447807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775920"/>
          </a:xfrm>
        </p:spPr>
        <p:txBody>
          <a:bodyPr/>
          <a:lstStyle/>
          <a:p>
            <a:pPr marL="514350" indent="-514350">
              <a:buFont typeface="+mj-ea"/>
              <a:buAutoNum type="circleNumDbPlain" startAt="2"/>
            </a:pPr>
            <a:r>
              <a:rPr lang="zh-CN" altLang="en-US" dirty="0"/>
              <a:t> 双击</a:t>
            </a:r>
            <a:r>
              <a:rPr lang="en-US" altLang="zh-CN" dirty="0"/>
              <a:t>AndLogic_and_basys3.xdc</a:t>
            </a:r>
            <a:r>
              <a:rPr lang="zh-CN" altLang="en-US" dirty="0"/>
              <a:t>文件，可看到约束文件内容如下（引脚对应参考</a:t>
            </a:r>
            <a:r>
              <a:rPr lang="en-US" altLang="zh-CN" dirty="0"/>
              <a:t>Basys3</a:t>
            </a:r>
            <a:r>
              <a:rPr lang="zh-CN" altLang="en-US" dirty="0"/>
              <a:t>实验板用户手册的引脚分配表）</a:t>
            </a: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1932112"/>
            <a:ext cx="6071007" cy="439248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919936"/>
          </a:xfrm>
        </p:spPr>
        <p:txBody>
          <a:bodyPr/>
          <a:lstStyle/>
          <a:p>
            <a:pPr marL="0" indent="0">
              <a:buNone/>
            </a:pPr>
            <a:r>
              <a:rPr lang="zh-CN" altLang="en-US" dirty="0"/>
              <a:t>（</a:t>
            </a:r>
            <a:r>
              <a:rPr lang="en-US" altLang="zh-CN" dirty="0"/>
              <a:t>5</a:t>
            </a:r>
            <a:r>
              <a:rPr lang="zh-CN" altLang="en-US" dirty="0"/>
              <a:t>）实现</a:t>
            </a:r>
            <a:endParaRPr lang="en-US" altLang="zh-CN" dirty="0"/>
          </a:p>
          <a:p>
            <a:pPr marL="514350" indent="-514350">
              <a:buFont typeface="+mj-ea"/>
              <a:buAutoNum type="circleNumDbPlain"/>
            </a:pPr>
            <a:r>
              <a:rPr lang="zh-CN" altLang="en-US" dirty="0"/>
              <a:t>点击</a:t>
            </a:r>
            <a:r>
              <a:rPr lang="en-US" altLang="zh-CN" dirty="0" err="1"/>
              <a:t>vivado</a:t>
            </a:r>
            <a:r>
              <a:rPr lang="zh-CN" altLang="en-US" dirty="0"/>
              <a:t>左侧导航栏</a:t>
            </a:r>
            <a:r>
              <a:rPr lang="en-US" altLang="zh-CN" dirty="0"/>
              <a:t>Program and Debug</a:t>
            </a:r>
            <a:r>
              <a:rPr lang="zh-CN" altLang="en-US" dirty="0"/>
              <a:t>的</a:t>
            </a:r>
            <a:r>
              <a:rPr lang="en-US" altLang="zh-CN" dirty="0"/>
              <a:t>Generate </a:t>
            </a:r>
            <a:r>
              <a:rPr lang="en-US" altLang="zh-CN" dirty="0" err="1"/>
              <a:t>Bitstream</a:t>
            </a:r>
            <a:r>
              <a:rPr lang="zh-CN" altLang="en-US" dirty="0"/>
              <a:t>，运行完成后在</a:t>
            </a:r>
            <a:r>
              <a:rPr lang="en-US" altLang="zh-CN" dirty="0" err="1"/>
              <a:t>DemoPJ</a:t>
            </a:r>
            <a:r>
              <a:rPr lang="zh-CN" altLang="en-US" dirty="0"/>
              <a:t>工程文件夹下看到新生成的</a:t>
            </a:r>
            <a:r>
              <a:rPr lang="en-US" altLang="zh-CN" dirty="0"/>
              <a:t>bit</a:t>
            </a:r>
            <a:r>
              <a:rPr lang="zh-CN" altLang="en-US" dirty="0"/>
              <a:t>文件</a:t>
            </a:r>
            <a:r>
              <a:rPr lang="en-US" altLang="zh-CN" dirty="0" err="1"/>
              <a:t>AndLogic_wrapper.bit</a:t>
            </a:r>
            <a:endParaRPr lang="en-US" altLang="zh-CN" dirty="0"/>
          </a:p>
          <a:p>
            <a:pPr marL="514350" indent="-514350">
              <a:buFont typeface="+mj-ea"/>
              <a:buAutoNum type="circleNumDbPlain"/>
            </a:pPr>
            <a:r>
              <a:rPr lang="zh-CN" altLang="en-US" dirty="0"/>
              <a:t>选择</a:t>
            </a:r>
            <a:r>
              <a:rPr lang="en-US" altLang="zh-CN" dirty="0"/>
              <a:t>Open Hardware Manager</a:t>
            </a:r>
            <a:r>
              <a:rPr lang="zh-CN" altLang="en-US" dirty="0"/>
              <a:t>，并将</a:t>
            </a:r>
            <a:r>
              <a:rPr lang="en-US" altLang="zh-CN" dirty="0"/>
              <a:t>Basys3</a:t>
            </a:r>
            <a:r>
              <a:rPr lang="zh-CN" altLang="en-US" dirty="0"/>
              <a:t>实验板和电脑相连，参考实验指导数</a:t>
            </a:r>
            <a:r>
              <a:rPr lang="en-US" altLang="zh-CN" dirty="0"/>
              <a:t>P49-53</a:t>
            </a:r>
            <a:r>
              <a:rPr lang="zh-CN" altLang="en-US" dirty="0"/>
              <a:t>，将生成的</a:t>
            </a:r>
            <a:r>
              <a:rPr lang="en-US" altLang="zh-CN" dirty="0" err="1"/>
              <a:t>AndLogic_wrapper.bit</a:t>
            </a:r>
            <a:r>
              <a:rPr lang="zh-CN" altLang="en-US" dirty="0"/>
              <a:t>文件烧写到</a:t>
            </a:r>
            <a:r>
              <a:rPr lang="en-US" altLang="zh-CN" dirty="0"/>
              <a:t>Basys3</a:t>
            </a:r>
            <a:r>
              <a:rPr lang="zh-CN" altLang="en-US" dirty="0"/>
              <a:t>实验板</a:t>
            </a:r>
            <a:endParaRPr lang="en-US" altLang="zh-CN" dirty="0"/>
          </a:p>
          <a:p>
            <a:pPr marL="0" indent="0">
              <a:buNone/>
            </a:pP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16632"/>
            <a:ext cx="8229600" cy="1143000"/>
          </a:xfrm>
        </p:spPr>
        <p:txBody>
          <a:bodyPr/>
          <a:lstStyle/>
          <a:p>
            <a:pPr algn="ctr"/>
            <a:r>
              <a:rPr lang="zh-CN" altLang="en-US" dirty="0"/>
              <a:t>实验五  </a:t>
            </a:r>
            <a:r>
              <a:rPr lang="en-US" altLang="zh-CN" dirty="0" err="1"/>
              <a:t>Vivado</a:t>
            </a:r>
            <a:r>
              <a:rPr lang="en-US" altLang="zh-CN" dirty="0"/>
              <a:t> 2015.3</a:t>
            </a:r>
            <a:endParaRPr lang="zh-CN" altLang="en-US" dirty="0"/>
          </a:p>
        </p:txBody>
      </p:sp>
      <p:sp>
        <p:nvSpPr>
          <p:cNvPr id="3" name="内容占位符 2"/>
          <p:cNvSpPr>
            <a:spLocks noGrp="1"/>
          </p:cNvSpPr>
          <p:nvPr>
            <p:ph idx="1"/>
          </p:nvPr>
        </p:nvSpPr>
        <p:spPr>
          <a:xfrm>
            <a:off x="457200" y="1340768"/>
            <a:ext cx="8229600" cy="5400600"/>
          </a:xfrm>
        </p:spPr>
        <p:txBody>
          <a:bodyPr>
            <a:normAutofit lnSpcReduction="10000"/>
          </a:bodyPr>
          <a:lstStyle/>
          <a:p>
            <a:r>
              <a:rPr lang="en-US" altLang="zh-CN" dirty="0"/>
              <a:t>2</a:t>
            </a:r>
            <a:r>
              <a:rPr lang="zh-CN" altLang="en-US" dirty="0"/>
              <a:t>、根据</a:t>
            </a:r>
            <a:r>
              <a:rPr lang="en-US" altLang="zh-CN" dirty="0" err="1"/>
              <a:t>xup_building_basic_elements_lab</a:t>
            </a:r>
            <a:r>
              <a:rPr lang="en-US" altLang="zh-CN" dirty="0"/>
              <a:t> .pdf </a:t>
            </a:r>
            <a:r>
              <a:rPr lang="zh-CN" altLang="en-US" dirty="0"/>
              <a:t>文档</a:t>
            </a:r>
            <a:r>
              <a:rPr lang="en-US" altLang="zh-CN" dirty="0"/>
              <a:t>P10-P18</a:t>
            </a:r>
            <a:r>
              <a:rPr lang="zh-CN" altLang="en-US" dirty="0"/>
              <a:t>页，改变上一步生成与门逻辑的输出延迟时间为</a:t>
            </a:r>
            <a:r>
              <a:rPr lang="en-US" altLang="zh-CN" dirty="0"/>
              <a:t>3</a:t>
            </a:r>
            <a:r>
              <a:rPr lang="zh-CN" altLang="en-US" dirty="0"/>
              <a:t>，比较仿真结果。尝试添加输入端</a:t>
            </a:r>
            <a:r>
              <a:rPr lang="en-US" altLang="zh-CN" dirty="0"/>
              <a:t>3</a:t>
            </a:r>
            <a:r>
              <a:rPr lang="zh-CN" altLang="en-US" dirty="0"/>
              <a:t>位二进制数的与门逻辑到上一步工程的</a:t>
            </a:r>
            <a:r>
              <a:rPr lang="en-US" altLang="zh-CN" dirty="0"/>
              <a:t>block design</a:t>
            </a:r>
            <a:r>
              <a:rPr lang="zh-CN" altLang="en-US" dirty="0"/>
              <a:t>中，仿真，烧写，比较结果有何不同（注意此时的仿真文件为</a:t>
            </a:r>
            <a:r>
              <a:rPr lang="en-US" altLang="zh-CN" dirty="0" err="1"/>
              <a:t>xup_and_tb.v</a:t>
            </a:r>
            <a:r>
              <a:rPr lang="zh-CN" altLang="en-US" dirty="0"/>
              <a:t>和约束文件为</a:t>
            </a:r>
            <a:r>
              <a:rPr lang="en-US" altLang="zh-CN" dirty="0"/>
              <a:t>xup_and_basys3.xdc</a:t>
            </a:r>
            <a:r>
              <a:rPr lang="zh-CN" altLang="en-US" dirty="0"/>
              <a:t>，在</a:t>
            </a:r>
            <a:r>
              <a:rPr lang="en-US" altLang="zh-CN" dirty="0"/>
              <a:t>..\3_Create_IPI\sources</a:t>
            </a:r>
            <a:r>
              <a:rPr lang="zh-CN" altLang="en-US" dirty="0"/>
              <a:t>目录下）</a:t>
            </a:r>
            <a:endParaRPr lang="en-US" altLang="zh-CN" dirty="0"/>
          </a:p>
          <a:p>
            <a:pPr marL="0" indent="0">
              <a:buNone/>
            </a:pPr>
            <a:endParaRPr lang="en-US" altLang="zh-CN" dirty="0"/>
          </a:p>
          <a:p>
            <a:r>
              <a:rPr lang="en-US" altLang="zh-CN" dirty="0"/>
              <a:t>3</a:t>
            </a:r>
            <a:r>
              <a:rPr lang="zh-CN" altLang="en-US" dirty="0"/>
              <a:t>、</a:t>
            </a:r>
            <a:r>
              <a:rPr lang="zh-CN" altLang="zh-CN" dirty="0"/>
              <a:t>使用</a:t>
            </a:r>
            <a:r>
              <a:rPr lang="en-US" altLang="zh-CN" dirty="0"/>
              <a:t>Vivado2015.3 IP</a:t>
            </a:r>
            <a:r>
              <a:rPr lang="zh-CN" altLang="en-US" dirty="0"/>
              <a:t>核</a:t>
            </a:r>
            <a:r>
              <a:rPr lang="zh-CN" altLang="zh-CN" dirty="0"/>
              <a:t>完成在</a:t>
            </a:r>
            <a:r>
              <a:rPr lang="en-US" altLang="zh-CN" dirty="0"/>
              <a:t>Basys3</a:t>
            </a:r>
            <a:r>
              <a:rPr lang="zh-CN" altLang="zh-CN" dirty="0"/>
              <a:t>实验板上实现或门逻辑。</a:t>
            </a:r>
            <a:endParaRPr lang="en-US" altLang="zh-CN" dirty="0"/>
          </a:p>
          <a:p>
            <a:pPr marL="0" indent="0">
              <a:buNone/>
            </a:pPr>
            <a:endParaRPr lang="en-US" altLang="zh-CN" dirty="0"/>
          </a:p>
          <a:p>
            <a:r>
              <a:rPr lang="en-US" altLang="zh-CN" dirty="0"/>
              <a:t>4</a:t>
            </a:r>
            <a:r>
              <a:rPr lang="zh-CN" altLang="en-US" dirty="0"/>
              <a:t>、</a:t>
            </a:r>
            <a:r>
              <a:rPr lang="zh-CN" altLang="zh-CN" dirty="0"/>
              <a:t>使用</a:t>
            </a:r>
            <a:r>
              <a:rPr lang="en-US" altLang="zh-CN" dirty="0"/>
              <a:t>Vivado2015.3 IP</a:t>
            </a:r>
            <a:r>
              <a:rPr lang="zh-CN" altLang="en-US" dirty="0"/>
              <a:t>核</a:t>
            </a:r>
            <a:r>
              <a:rPr lang="zh-CN" altLang="zh-CN" dirty="0"/>
              <a:t>完成在</a:t>
            </a:r>
            <a:r>
              <a:rPr lang="en-US" altLang="zh-CN" dirty="0"/>
              <a:t>Basys3</a:t>
            </a:r>
            <a:r>
              <a:rPr lang="zh-CN" altLang="zh-CN" dirty="0"/>
              <a:t>实验板上实现</a:t>
            </a:r>
            <a:r>
              <a:rPr lang="en-US" altLang="zh-CN" dirty="0"/>
              <a:t>10</a:t>
            </a:r>
            <a:r>
              <a:rPr lang="zh-CN" altLang="en-US" dirty="0"/>
              <a:t>进制循环计数，并用</a:t>
            </a:r>
            <a:r>
              <a:rPr lang="en-US" altLang="zh-CN" dirty="0"/>
              <a:t>1</a:t>
            </a:r>
            <a:r>
              <a:rPr lang="zh-CN" altLang="en-US" dirty="0"/>
              <a:t>位</a:t>
            </a:r>
            <a:r>
              <a:rPr lang="en-US" altLang="zh-CN" dirty="0"/>
              <a:t>7</a:t>
            </a:r>
            <a:r>
              <a:rPr lang="zh-CN" altLang="en-US" dirty="0"/>
              <a:t>段数码管显示计数结果。</a:t>
            </a:r>
            <a:endParaRPr lang="en-US" altLang="zh-CN" dirty="0"/>
          </a:p>
          <a:p>
            <a:pPr marL="0" indent="0">
              <a:buNone/>
            </a:pP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6192688"/>
          </a:xfrm>
        </p:spPr>
        <p:txBody>
          <a:bodyPr>
            <a:normAutofit fontScale="92500" lnSpcReduction="20000"/>
          </a:bodyPr>
          <a:lstStyle/>
          <a:p>
            <a:pPr marL="0" indent="0">
              <a:buNone/>
            </a:pPr>
            <a:r>
              <a:rPr lang="zh-CN" altLang="en-US" dirty="0"/>
              <a:t>实验内容</a:t>
            </a:r>
            <a:r>
              <a:rPr lang="en-US" altLang="zh-CN" dirty="0"/>
              <a:t>4</a:t>
            </a:r>
            <a:r>
              <a:rPr lang="zh-CN" altLang="en-US" dirty="0"/>
              <a:t>提示：</a:t>
            </a:r>
            <a:endParaRPr lang="en-US" altLang="zh-CN" dirty="0"/>
          </a:p>
          <a:p>
            <a:pPr marL="0" indent="0">
              <a:buNone/>
            </a:pPr>
            <a:r>
              <a:rPr lang="zh-CN" altLang="en-US" dirty="0"/>
              <a:t>（</a:t>
            </a:r>
            <a:r>
              <a:rPr lang="en-US" altLang="zh-CN" dirty="0"/>
              <a:t>1</a:t>
            </a:r>
            <a:r>
              <a:rPr lang="zh-CN" altLang="en-US" dirty="0"/>
              <a:t>）可使用</a:t>
            </a:r>
            <a:r>
              <a:rPr lang="en-US" altLang="zh-CN" dirty="0"/>
              <a:t>IP</a:t>
            </a:r>
            <a:r>
              <a:rPr lang="zh-CN" altLang="en-US" dirty="0"/>
              <a:t>核包括</a:t>
            </a:r>
            <a:r>
              <a:rPr lang="en-US" altLang="zh-CN" dirty="0"/>
              <a:t>xup_74LS90_1.0, xup_74LS48_1.0, xup_clk_div_1.0, </a:t>
            </a:r>
            <a:r>
              <a:rPr lang="zh-CN" altLang="en-US" dirty="0"/>
              <a:t>在</a:t>
            </a:r>
            <a:r>
              <a:rPr lang="en-US" altLang="zh-CN" dirty="0"/>
              <a:t>..\</a:t>
            </a:r>
            <a:r>
              <a:rPr lang="en-US" altLang="zh-CN" dirty="0" err="1"/>
              <a:t>source_lib</a:t>
            </a:r>
            <a:r>
              <a:rPr lang="en-US" altLang="zh-CN" dirty="0"/>
              <a:t>\74IP</a:t>
            </a:r>
            <a:r>
              <a:rPr lang="zh-CN" altLang="en-US" dirty="0"/>
              <a:t>目录下；</a:t>
            </a:r>
            <a:endParaRPr lang="en-US" altLang="zh-CN" dirty="0"/>
          </a:p>
          <a:p>
            <a:pPr marL="0" indent="0">
              <a:buNone/>
            </a:pPr>
            <a:endParaRPr lang="en-US" altLang="zh-CN" dirty="0"/>
          </a:p>
          <a:p>
            <a:pPr marL="0" indent="0">
              <a:buNone/>
            </a:pPr>
            <a:r>
              <a:rPr lang="zh-CN" altLang="en-US" dirty="0"/>
              <a:t>（</a:t>
            </a:r>
            <a:r>
              <a:rPr lang="en-US" altLang="zh-CN" dirty="0"/>
              <a:t>2</a:t>
            </a:r>
            <a:r>
              <a:rPr lang="zh-CN" altLang="en-US" dirty="0"/>
              <a:t>）</a:t>
            </a:r>
            <a:r>
              <a:rPr lang="en-US" altLang="zh-CN" dirty="0"/>
              <a:t>Basys3</a:t>
            </a:r>
            <a:r>
              <a:rPr lang="zh-CN" altLang="en-US" dirty="0"/>
              <a:t>实验板</a:t>
            </a:r>
            <a:r>
              <a:rPr lang="en-US" altLang="zh-CN" dirty="0"/>
              <a:t>7</a:t>
            </a:r>
            <a:r>
              <a:rPr lang="zh-CN" altLang="en-US" dirty="0"/>
              <a:t>段数码管是共阳极数码管，低电平点亮，公共端也是低电平选通，详见</a:t>
            </a:r>
            <a:r>
              <a:rPr lang="en-US" altLang="zh-CN" dirty="0"/>
              <a:t>《</a:t>
            </a:r>
            <a:r>
              <a:rPr lang="en-US" altLang="zh-CN" dirty="0" err="1"/>
              <a:t>Basys</a:t>
            </a:r>
            <a:r>
              <a:rPr lang="en-US" altLang="zh-CN" dirty="0"/>
              <a:t> 3 Artix-7 FPGA</a:t>
            </a:r>
            <a:r>
              <a:rPr lang="zh-CN" altLang="en-US" dirty="0"/>
              <a:t>训练板 用户手册</a:t>
            </a:r>
            <a:r>
              <a:rPr lang="en-US" altLang="zh-CN" dirty="0"/>
              <a:t>》P16</a:t>
            </a:r>
            <a:r>
              <a:rPr lang="zh-CN" altLang="en-US" dirty="0"/>
              <a:t>；</a:t>
            </a:r>
            <a:endParaRPr lang="en-US" altLang="zh-CN" dirty="0"/>
          </a:p>
          <a:p>
            <a:pPr marL="0" indent="0">
              <a:buNone/>
            </a:pPr>
            <a:endParaRPr lang="zh-CN" altLang="en-US" dirty="0"/>
          </a:p>
          <a:p>
            <a:pPr marL="0" indent="0">
              <a:buNone/>
            </a:pPr>
            <a:r>
              <a:rPr lang="zh-CN" altLang="en-US" dirty="0"/>
              <a:t>（</a:t>
            </a:r>
            <a:r>
              <a:rPr lang="en-US" altLang="zh-CN" dirty="0"/>
              <a:t>3</a:t>
            </a:r>
            <a:r>
              <a:rPr lang="zh-CN" altLang="en-US" dirty="0"/>
              <a:t>）</a:t>
            </a:r>
            <a:r>
              <a:rPr lang="en-US" altLang="zh-CN" dirty="0"/>
              <a:t>74LS48 </a:t>
            </a:r>
            <a:r>
              <a:rPr lang="zh-CN" altLang="en-US" dirty="0"/>
              <a:t>是</a:t>
            </a:r>
            <a:r>
              <a:rPr lang="en-US" altLang="zh-CN" dirty="0"/>
              <a:t>BCD</a:t>
            </a:r>
            <a:r>
              <a:rPr lang="zh-CN" altLang="en-US" dirty="0"/>
              <a:t>码七段译码驱动器（共阴极），查看</a:t>
            </a:r>
            <a:r>
              <a:rPr lang="en-US" altLang="zh-CN" dirty="0"/>
              <a:t>BCD2SEG7.v</a:t>
            </a:r>
            <a:r>
              <a:rPr lang="zh-CN" altLang="en-US" dirty="0"/>
              <a:t>代码，可以看出</a:t>
            </a:r>
            <a:r>
              <a:rPr lang="en-US" altLang="zh-CN" dirty="0"/>
              <a:t>a-g</a:t>
            </a:r>
            <a:r>
              <a:rPr lang="zh-CN" altLang="en-US" dirty="0"/>
              <a:t>输出端（不用接反相器）可直接驱动</a:t>
            </a:r>
            <a:r>
              <a:rPr lang="en-US" altLang="zh-CN" dirty="0"/>
              <a:t>Basys3</a:t>
            </a:r>
            <a:r>
              <a:rPr lang="zh-CN" altLang="en-US" dirty="0"/>
              <a:t>共阳极数码管，引脚控制端</a:t>
            </a:r>
            <a:r>
              <a:rPr lang="en-US" altLang="zh-CN" dirty="0"/>
              <a:t>LT,RBI</a:t>
            </a:r>
            <a:r>
              <a:rPr lang="zh-CN" altLang="en-US" dirty="0"/>
              <a:t>置位参见实验指导书</a:t>
            </a:r>
            <a:r>
              <a:rPr lang="en-US" altLang="zh-CN" dirty="0"/>
              <a:t>P61</a:t>
            </a:r>
            <a:r>
              <a:rPr lang="zh-CN" altLang="en-US" dirty="0"/>
              <a:t>页；</a:t>
            </a:r>
            <a:endParaRPr lang="en-US" altLang="zh-CN" dirty="0"/>
          </a:p>
          <a:p>
            <a:pPr marL="0" indent="0">
              <a:buNone/>
            </a:pPr>
            <a:endParaRPr lang="en-US" altLang="zh-CN" dirty="0"/>
          </a:p>
          <a:p>
            <a:pPr marL="0" indent="0">
              <a:buNone/>
            </a:pPr>
            <a:r>
              <a:rPr lang="zh-CN" altLang="en-US" dirty="0"/>
              <a:t>（</a:t>
            </a:r>
            <a:r>
              <a:rPr lang="en-US" altLang="zh-CN" dirty="0"/>
              <a:t>4</a:t>
            </a:r>
            <a:r>
              <a:rPr lang="zh-CN" altLang="en-US" dirty="0"/>
              <a:t>）</a:t>
            </a:r>
            <a:r>
              <a:rPr lang="en-US" altLang="zh-CN" dirty="0" err="1"/>
              <a:t>clk_div</a:t>
            </a:r>
            <a:r>
              <a:rPr lang="zh-CN" altLang="en-US" dirty="0"/>
              <a:t>是分频器模块，</a:t>
            </a:r>
            <a:r>
              <a:rPr lang="en-US" altLang="zh-CN" sz="2800" dirty="0"/>
              <a:t> Basys3 W5</a:t>
            </a:r>
            <a:r>
              <a:rPr lang="zh-CN" altLang="en-US" sz="2800" dirty="0"/>
              <a:t>引脚提供</a:t>
            </a:r>
            <a:r>
              <a:rPr lang="en-US" altLang="zh-CN" sz="2800" dirty="0"/>
              <a:t>100MHz</a:t>
            </a:r>
            <a:r>
              <a:rPr lang="zh-CN" altLang="en-US" sz="2800" dirty="0"/>
              <a:t>时钟信号，内容</a:t>
            </a:r>
            <a:r>
              <a:rPr lang="en-US" altLang="zh-CN" sz="2800" dirty="0"/>
              <a:t>4</a:t>
            </a:r>
            <a:r>
              <a:rPr lang="zh-CN" altLang="en-US" sz="2800" dirty="0"/>
              <a:t>要求将计数结果显示在数码管上，因此需要</a:t>
            </a:r>
            <a:r>
              <a:rPr lang="en-US" altLang="zh-CN" sz="2800" dirty="0"/>
              <a:t>1Hz</a:t>
            </a:r>
            <a:r>
              <a:rPr lang="zh-CN" altLang="en-US" sz="2800" dirty="0"/>
              <a:t>频率计数，</a:t>
            </a:r>
            <a:r>
              <a:rPr lang="en-US" altLang="zh-CN" dirty="0"/>
              <a:t> </a:t>
            </a:r>
            <a:r>
              <a:rPr lang="en-US" altLang="zh-CN" dirty="0" err="1"/>
              <a:t>clk_div</a:t>
            </a:r>
            <a:r>
              <a:rPr lang="zh-CN" altLang="en-US" dirty="0"/>
              <a:t>的参数</a:t>
            </a:r>
            <a:r>
              <a:rPr lang="en-US" altLang="zh-CN" dirty="0"/>
              <a:t>N</a:t>
            </a:r>
            <a:r>
              <a:rPr lang="zh-CN" altLang="en-US" dirty="0"/>
              <a:t>应设为</a:t>
            </a:r>
            <a:r>
              <a:rPr lang="en-US" altLang="zh-CN" dirty="0"/>
              <a:t>99999999</a:t>
            </a:r>
            <a:r>
              <a:rPr lang="zh-CN" altLang="en-US" dirty="0"/>
              <a:t>（</a:t>
            </a:r>
            <a:r>
              <a:rPr lang="en-US" altLang="zh-CN" dirty="0"/>
              <a:t>N=100MHz/1Hz-1</a:t>
            </a:r>
            <a:r>
              <a:rPr lang="zh-CN" altLang="en-US"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2"/>
            <a:ext cx="8229600" cy="5847928"/>
          </a:xfrm>
        </p:spPr>
        <p:txBody>
          <a:bodyPr/>
          <a:lstStyle/>
          <a:p>
            <a:pPr marL="0" indent="0">
              <a:buNone/>
            </a:pPr>
            <a:r>
              <a:rPr lang="zh-CN" altLang="en-US" dirty="0"/>
              <a:t>（</a:t>
            </a:r>
            <a:r>
              <a:rPr lang="en-US" altLang="zh-CN" dirty="0"/>
              <a:t>5</a:t>
            </a:r>
            <a:r>
              <a:rPr lang="zh-CN" altLang="en-US" dirty="0"/>
              <a:t>）</a:t>
            </a:r>
            <a:r>
              <a:rPr lang="en-US" altLang="zh-CN" dirty="0"/>
              <a:t>74LS90</a:t>
            </a:r>
            <a:r>
              <a:rPr lang="zh-CN" altLang="en-US" dirty="0"/>
              <a:t>是二</a:t>
            </a:r>
            <a:r>
              <a:rPr lang="en-US" altLang="zh-CN" dirty="0"/>
              <a:t>-</a:t>
            </a:r>
            <a:r>
              <a:rPr lang="zh-CN" altLang="en-US" dirty="0"/>
              <a:t>五</a:t>
            </a:r>
            <a:r>
              <a:rPr lang="en-US" altLang="zh-CN" dirty="0"/>
              <a:t>-</a:t>
            </a:r>
            <a:r>
              <a:rPr lang="zh-CN" altLang="en-US" dirty="0"/>
              <a:t>十进制计数器</a:t>
            </a: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5801" y="1052736"/>
            <a:ext cx="6572398" cy="53726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476672"/>
            <a:ext cx="8229600" cy="3865777"/>
          </a:xfrm>
        </p:spPr>
      </p:pic>
      <p:sp>
        <p:nvSpPr>
          <p:cNvPr id="5" name="文本框 4"/>
          <p:cNvSpPr txBox="1"/>
          <p:nvPr/>
        </p:nvSpPr>
        <p:spPr>
          <a:xfrm>
            <a:off x="539552" y="4797152"/>
            <a:ext cx="8208912" cy="461665"/>
          </a:xfrm>
          <a:prstGeom prst="rect">
            <a:avLst/>
          </a:prstGeom>
          <a:noFill/>
        </p:spPr>
        <p:txBody>
          <a:bodyPr wrap="square" rtlCol="0">
            <a:spAutoFit/>
          </a:bodyPr>
          <a:lstStyle/>
          <a:p>
            <a:r>
              <a:rPr lang="zh-CN" altLang="en-US" sz="2400" dirty="0"/>
              <a:t>注意</a:t>
            </a:r>
            <a:r>
              <a:rPr lang="en-US" altLang="zh-CN" sz="2400" dirty="0"/>
              <a:t>74LS90</a:t>
            </a:r>
            <a:r>
              <a:rPr lang="zh-CN" altLang="en-US" sz="2400" dirty="0"/>
              <a:t>不同进制计数的输出端口不同</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260648"/>
            <a:ext cx="8435280" cy="6063952"/>
          </a:xfrm>
        </p:spPr>
        <p:txBody>
          <a:bodyPr/>
          <a:lstStyle/>
          <a:p>
            <a:pPr marL="0" indent="0">
              <a:buNone/>
            </a:pPr>
            <a:r>
              <a:rPr lang="zh-CN" altLang="en-US" sz="2800" dirty="0"/>
              <a:t>内容</a:t>
            </a:r>
            <a:r>
              <a:rPr lang="en-US" altLang="zh-CN" sz="2800" dirty="0"/>
              <a:t>4</a:t>
            </a:r>
            <a:r>
              <a:rPr lang="zh-CN" altLang="en-US" sz="2800" dirty="0"/>
              <a:t>要求</a:t>
            </a:r>
            <a:r>
              <a:rPr lang="en-US" altLang="zh-CN" sz="2800" dirty="0"/>
              <a:t>10</a:t>
            </a:r>
            <a:r>
              <a:rPr lang="zh-CN" altLang="en-US" sz="2800" dirty="0"/>
              <a:t>进制计数器，应使用</a:t>
            </a:r>
            <a:r>
              <a:rPr lang="en-US" altLang="zh-CN" sz="2800" dirty="0"/>
              <a:t>1</a:t>
            </a:r>
            <a:r>
              <a:rPr lang="zh-CN" altLang="en-US" sz="2800" dirty="0"/>
              <a:t>片</a:t>
            </a:r>
            <a:r>
              <a:rPr lang="en-US" altLang="zh-CN" sz="2800" dirty="0"/>
              <a:t>74LS90</a:t>
            </a:r>
            <a:r>
              <a:rPr lang="zh-CN" altLang="en-US" sz="2800" dirty="0"/>
              <a:t>，连续脉冲时钟信号接入</a:t>
            </a:r>
            <a:r>
              <a:rPr lang="en-US" altLang="zh-CN" sz="2800" dirty="0"/>
              <a:t>CP0</a:t>
            </a:r>
            <a:r>
              <a:rPr lang="zh-CN" altLang="en-US" sz="2800" dirty="0"/>
              <a:t>，然后将二进制计数输出</a:t>
            </a:r>
            <a:r>
              <a:rPr lang="en-US" altLang="zh-CN" sz="2800" dirty="0"/>
              <a:t>Q0</a:t>
            </a:r>
            <a:r>
              <a:rPr lang="zh-CN" altLang="en-US" sz="2800" dirty="0"/>
              <a:t>接入五进制计数时钟输入端</a:t>
            </a:r>
            <a:r>
              <a:rPr lang="en-US" altLang="zh-CN" sz="2800" dirty="0"/>
              <a:t>CP1</a:t>
            </a:r>
            <a:r>
              <a:rPr lang="zh-CN" altLang="en-US" sz="2800" dirty="0"/>
              <a:t>，从而形成</a:t>
            </a:r>
            <a:r>
              <a:rPr lang="en-US" altLang="zh-CN" sz="2800" dirty="0"/>
              <a:t>10</a:t>
            </a:r>
            <a:r>
              <a:rPr lang="zh-CN" altLang="en-US" sz="2800" dirty="0"/>
              <a:t>进制计数器。</a:t>
            </a: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2060848"/>
            <a:ext cx="5441165" cy="3333599"/>
          </a:xfrm>
          <a:prstGeom prst="rect">
            <a:avLst/>
          </a:prstGeom>
        </p:spPr>
      </p:pic>
      <p:sp>
        <p:nvSpPr>
          <p:cNvPr id="5" name="文本框 4"/>
          <p:cNvSpPr txBox="1"/>
          <p:nvPr/>
        </p:nvSpPr>
        <p:spPr>
          <a:xfrm>
            <a:off x="6876256" y="5085184"/>
            <a:ext cx="2267744" cy="923330"/>
          </a:xfrm>
          <a:prstGeom prst="rect">
            <a:avLst/>
          </a:prstGeom>
          <a:noFill/>
        </p:spPr>
        <p:txBody>
          <a:bodyPr wrap="square" rtlCol="0">
            <a:spAutoFit/>
          </a:bodyPr>
          <a:lstStyle/>
          <a:p>
            <a:r>
              <a:rPr lang="zh-CN" altLang="en-US" dirty="0">
                <a:solidFill>
                  <a:srgbClr val="FF0000"/>
                </a:solidFill>
              </a:rPr>
              <a:t>注意</a:t>
            </a:r>
            <a:r>
              <a:rPr lang="en-US" altLang="zh-CN" dirty="0">
                <a:solidFill>
                  <a:srgbClr val="FF0000"/>
                </a:solidFill>
              </a:rPr>
              <a:t>10</a:t>
            </a:r>
            <a:r>
              <a:rPr lang="zh-CN" altLang="en-US" dirty="0">
                <a:solidFill>
                  <a:srgbClr val="FF0000"/>
                </a:solidFill>
              </a:rPr>
              <a:t>进制计数输出端口依次为</a:t>
            </a:r>
            <a:r>
              <a:rPr lang="en-US" altLang="zh-CN" dirty="0">
                <a:solidFill>
                  <a:srgbClr val="FF0000"/>
                </a:solidFill>
              </a:rPr>
              <a:t>Q3Q2Q1Q0</a:t>
            </a:r>
            <a:endParaRPr lang="zh-CN" altLang="en-US" dirty="0">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4624"/>
            <a:ext cx="8229600" cy="6279976"/>
          </a:xfrm>
        </p:spPr>
        <p:txBody>
          <a:bodyPr/>
          <a:lstStyle/>
          <a:p>
            <a:pPr marL="0" indent="0">
              <a:buNone/>
            </a:pPr>
            <a:r>
              <a:rPr lang="zh-CN" altLang="en-US" dirty="0"/>
              <a:t>（</a:t>
            </a:r>
            <a:r>
              <a:rPr lang="en-US" altLang="zh-CN" dirty="0"/>
              <a:t>6</a:t>
            </a:r>
            <a:r>
              <a:rPr lang="zh-CN" altLang="en-US" dirty="0"/>
              <a:t>）仿真测试文件</a:t>
            </a:r>
            <a:r>
              <a:rPr lang="en-US" altLang="zh-CN" dirty="0"/>
              <a:t>Demo7Seg_tb.v</a:t>
            </a:r>
            <a:r>
              <a:rPr lang="zh-CN" altLang="en-US" dirty="0"/>
              <a:t>，在</a:t>
            </a:r>
            <a:r>
              <a:rPr lang="en-US" altLang="zh-CN" dirty="0"/>
              <a:t>..\3_Create_IPI\sources</a:t>
            </a:r>
            <a:r>
              <a:rPr lang="zh-CN" altLang="en-US" dirty="0"/>
              <a:t>目录下，如下所示测试时钟周期是</a:t>
            </a:r>
            <a:r>
              <a:rPr lang="en-US" altLang="zh-CN" dirty="0"/>
              <a:t>10ns,74LS90</a:t>
            </a:r>
            <a:r>
              <a:rPr lang="zh-CN" altLang="en-US" dirty="0"/>
              <a:t>下降沿驱动，因此</a:t>
            </a:r>
            <a:r>
              <a:rPr lang="en-US" altLang="zh-CN" dirty="0"/>
              <a:t>CLK</a:t>
            </a:r>
            <a:r>
              <a:rPr lang="zh-CN" altLang="en-US" dirty="0"/>
              <a:t>初始化为高电平。</a:t>
            </a:r>
            <a:endParaRPr lang="en-US" altLang="zh-CN" dirty="0"/>
          </a:p>
          <a:p>
            <a:pPr marL="0" indent="0">
              <a:buNone/>
            </a:pPr>
            <a:r>
              <a:rPr lang="zh-CN" altLang="en-US" dirty="0"/>
              <a:t>为了缩短仿真时间，可双击</a:t>
            </a:r>
            <a:r>
              <a:rPr lang="en-US" altLang="zh-CN" dirty="0"/>
              <a:t>block design</a:t>
            </a:r>
            <a:r>
              <a:rPr lang="zh-CN" altLang="en-US" dirty="0"/>
              <a:t>中的</a:t>
            </a:r>
            <a:r>
              <a:rPr lang="en-US" altLang="zh-CN" dirty="0"/>
              <a:t>clk_div_0,</a:t>
            </a:r>
            <a:r>
              <a:rPr lang="zh-CN" altLang="en-US" dirty="0"/>
              <a:t>设置</a:t>
            </a:r>
            <a:r>
              <a:rPr lang="en-US" altLang="zh-CN" dirty="0"/>
              <a:t>N</a:t>
            </a:r>
            <a:r>
              <a:rPr lang="zh-CN" altLang="en-US" dirty="0"/>
              <a:t>为</a:t>
            </a:r>
            <a:r>
              <a:rPr lang="en-US" altLang="zh-CN" dirty="0"/>
              <a:t>4(</a:t>
            </a:r>
            <a:r>
              <a:rPr lang="zh-CN" altLang="en-US" dirty="0"/>
              <a:t>即时钟输出频率为</a:t>
            </a:r>
            <a:r>
              <a:rPr lang="en-US" altLang="zh-CN" dirty="0"/>
              <a:t>20MHz)</a:t>
            </a:r>
            <a:r>
              <a:rPr lang="zh-CN" altLang="en-US" dirty="0"/>
              <a:t>，此时将</a:t>
            </a:r>
            <a:r>
              <a:rPr lang="en-US" altLang="zh-CN" dirty="0"/>
              <a:t>simulation time</a:t>
            </a:r>
            <a:r>
              <a:rPr lang="zh-CN" altLang="en-US" dirty="0"/>
              <a:t>设置为</a:t>
            </a:r>
            <a:r>
              <a:rPr lang="en-US" altLang="zh-CN" dirty="0"/>
              <a:t>1000ns</a:t>
            </a:r>
            <a:r>
              <a:rPr lang="zh-CN" altLang="en-US" sz="1800" dirty="0">
                <a:solidFill>
                  <a:srgbClr val="FF0000"/>
                </a:solidFill>
              </a:rPr>
              <a:t>（否则需</a:t>
            </a:r>
            <a:r>
              <a:rPr lang="en-US" altLang="zh-CN" sz="1800" dirty="0">
                <a:solidFill>
                  <a:srgbClr val="FF0000"/>
                </a:solidFill>
              </a:rPr>
              <a:t>20s</a:t>
            </a:r>
            <a:r>
              <a:rPr lang="zh-CN" altLang="en-US" sz="1800" dirty="0">
                <a:solidFill>
                  <a:srgbClr val="FF0000"/>
                </a:solidFill>
              </a:rPr>
              <a:t>）</a:t>
            </a:r>
            <a:r>
              <a:rPr lang="en-US" altLang="zh-CN" sz="1800" dirty="0">
                <a:solidFill>
                  <a:srgbClr val="FF0000"/>
                </a:solidFill>
              </a:rPr>
              <a:t>,</a:t>
            </a:r>
            <a:r>
              <a:rPr lang="zh-CN" altLang="en-US" dirty="0"/>
              <a:t>即可观测</a:t>
            </a:r>
            <a:r>
              <a:rPr lang="en-US" altLang="zh-CN" dirty="0"/>
              <a:t>20</a:t>
            </a:r>
            <a:r>
              <a:rPr lang="zh-CN" altLang="en-US" dirty="0"/>
              <a:t>个周期的仿真输出。</a:t>
            </a:r>
            <a:r>
              <a:rPr lang="zh-CN" altLang="en-US" sz="1800" dirty="0">
                <a:solidFill>
                  <a:srgbClr val="FF0000"/>
                </a:solidFill>
              </a:rPr>
              <a:t>（仿真结束后需将</a:t>
            </a:r>
            <a:r>
              <a:rPr lang="en-US" altLang="zh-CN" sz="1800" dirty="0">
                <a:solidFill>
                  <a:srgbClr val="FF0000"/>
                </a:solidFill>
              </a:rPr>
              <a:t>N</a:t>
            </a:r>
            <a:r>
              <a:rPr lang="zh-CN" altLang="en-US" sz="1800" dirty="0">
                <a:solidFill>
                  <a:srgbClr val="FF0000"/>
                </a:solidFill>
              </a:rPr>
              <a:t>设回</a:t>
            </a:r>
            <a:r>
              <a:rPr lang="en-US" altLang="zh-CN" sz="1800" dirty="0">
                <a:solidFill>
                  <a:srgbClr val="FF0000"/>
                </a:solidFill>
              </a:rPr>
              <a:t>99999999</a:t>
            </a:r>
            <a:r>
              <a:rPr lang="zh-CN" altLang="en-US" sz="1800" dirty="0">
                <a:solidFill>
                  <a:srgbClr val="FF0000"/>
                </a:solidFill>
              </a:rPr>
              <a:t>再进行综合和实现）</a:t>
            </a:r>
            <a:endParaRPr lang="en-US" altLang="zh-CN" sz="1800" dirty="0">
              <a:solidFill>
                <a:srgbClr val="FF0000"/>
              </a:solidFill>
            </a:endParaRPr>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1" y="2998646"/>
            <a:ext cx="6892128" cy="388673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476672"/>
            <a:ext cx="8686800" cy="5847928"/>
          </a:xfrm>
        </p:spPr>
        <p:txBody>
          <a:bodyPr>
            <a:normAutofit lnSpcReduction="10000"/>
          </a:bodyPr>
          <a:lstStyle/>
          <a:p>
            <a:pPr marL="0" indent="0">
              <a:buNone/>
            </a:pPr>
            <a:r>
              <a:rPr lang="zh-CN" altLang="en-US" dirty="0"/>
              <a:t>（</a:t>
            </a:r>
            <a:r>
              <a:rPr lang="en-US" altLang="zh-CN" dirty="0"/>
              <a:t>7</a:t>
            </a:r>
            <a:r>
              <a:rPr lang="zh-CN" altLang="en-US" dirty="0"/>
              <a:t>）约束文件</a:t>
            </a:r>
            <a:endParaRPr lang="en-US" altLang="zh-CN" dirty="0"/>
          </a:p>
          <a:p>
            <a:pPr marL="0" indent="0">
              <a:buNone/>
            </a:pPr>
            <a:r>
              <a:rPr lang="en-US" altLang="zh-CN" dirty="0"/>
              <a:t>Demo7Seg.xdc</a:t>
            </a:r>
          </a:p>
          <a:p>
            <a:pPr marL="0" indent="0">
              <a:buNone/>
            </a:pPr>
            <a:r>
              <a:rPr lang="zh-CN" altLang="en-US" dirty="0"/>
              <a:t>在</a:t>
            </a:r>
            <a:r>
              <a:rPr lang="en-US" altLang="zh-CN" dirty="0"/>
              <a:t>..\3_Create_IPI\sources</a:t>
            </a:r>
            <a:r>
              <a:rPr lang="zh-CN" altLang="en-US" dirty="0"/>
              <a:t>目</a:t>
            </a:r>
            <a:endParaRPr lang="en-US" altLang="zh-CN" dirty="0"/>
          </a:p>
          <a:p>
            <a:pPr marL="0" indent="0">
              <a:buNone/>
            </a:pPr>
            <a:r>
              <a:rPr lang="zh-CN" altLang="en-US" dirty="0"/>
              <a:t>录下，其中</a:t>
            </a:r>
            <a:r>
              <a:rPr lang="en-US" altLang="zh-CN" dirty="0"/>
              <a:t>GND</a:t>
            </a:r>
            <a:r>
              <a:rPr lang="zh-CN" altLang="en-US" dirty="0"/>
              <a:t>对应拨码</a:t>
            </a:r>
            <a:endParaRPr lang="en-US" altLang="zh-CN" dirty="0"/>
          </a:p>
          <a:p>
            <a:pPr marL="0" indent="0">
              <a:buNone/>
            </a:pPr>
            <a:r>
              <a:rPr lang="zh-CN" altLang="en-US" dirty="0"/>
              <a:t>开关</a:t>
            </a:r>
            <a:r>
              <a:rPr lang="en-US" altLang="zh-CN" dirty="0"/>
              <a:t>SW0</a:t>
            </a:r>
            <a:r>
              <a:rPr lang="zh-CN" altLang="en-US" dirty="0"/>
              <a:t>，</a:t>
            </a:r>
            <a:r>
              <a:rPr lang="en-US" altLang="zh-CN" dirty="0"/>
              <a:t>DP</a:t>
            </a:r>
            <a:r>
              <a:rPr lang="zh-CN" altLang="en-US" dirty="0"/>
              <a:t>对应拨码开关</a:t>
            </a:r>
            <a:endParaRPr lang="en-US" altLang="zh-CN" dirty="0"/>
          </a:p>
          <a:p>
            <a:pPr marL="0" indent="0">
              <a:buNone/>
            </a:pPr>
            <a:r>
              <a:rPr lang="en-US" altLang="zh-CN" dirty="0"/>
              <a:t>SW1</a:t>
            </a:r>
            <a:r>
              <a:rPr lang="zh-CN" altLang="en-US" dirty="0"/>
              <a:t>，</a:t>
            </a:r>
            <a:r>
              <a:rPr lang="en-US" altLang="zh-CN" dirty="0"/>
              <a:t>BI_RBO</a:t>
            </a:r>
            <a:r>
              <a:rPr lang="zh-CN" altLang="en-US" dirty="0"/>
              <a:t>对应拨码开关</a:t>
            </a:r>
            <a:endParaRPr lang="en-US" altLang="zh-CN" dirty="0"/>
          </a:p>
          <a:p>
            <a:pPr marL="0" indent="0">
              <a:buNone/>
            </a:pPr>
            <a:r>
              <a:rPr lang="en-US" altLang="zh-CN" dirty="0"/>
              <a:t>SW2,</a:t>
            </a:r>
            <a:r>
              <a:rPr lang="zh-CN" altLang="en-US" dirty="0"/>
              <a:t>因此</a:t>
            </a:r>
            <a:r>
              <a:rPr lang="en-US" altLang="zh-CN" dirty="0"/>
              <a:t>Basys3</a:t>
            </a:r>
            <a:r>
              <a:rPr lang="zh-CN" altLang="en-US" dirty="0"/>
              <a:t>板运行时</a:t>
            </a:r>
            <a:endParaRPr lang="en-US" altLang="zh-CN" dirty="0"/>
          </a:p>
          <a:p>
            <a:pPr marL="0" indent="0">
              <a:buNone/>
            </a:pPr>
            <a:r>
              <a:rPr lang="zh-CN" altLang="en-US" dirty="0"/>
              <a:t>应将</a:t>
            </a:r>
            <a:r>
              <a:rPr lang="en-US" altLang="zh-CN" dirty="0"/>
              <a:t>SW0</a:t>
            </a:r>
            <a:r>
              <a:rPr lang="zh-CN" altLang="en-US" dirty="0"/>
              <a:t>拨</a:t>
            </a:r>
            <a:r>
              <a:rPr lang="en-US" altLang="zh-CN" dirty="0"/>
              <a:t>0</a:t>
            </a:r>
            <a:r>
              <a:rPr lang="zh-CN" altLang="en-US" dirty="0"/>
              <a:t>，</a:t>
            </a:r>
            <a:r>
              <a:rPr lang="en-US" altLang="zh-CN" dirty="0"/>
              <a:t>SW1</a:t>
            </a:r>
            <a:r>
              <a:rPr lang="zh-CN" altLang="en-US" dirty="0"/>
              <a:t>拨</a:t>
            </a:r>
            <a:r>
              <a:rPr lang="en-US" altLang="zh-CN" dirty="0"/>
              <a:t>1</a:t>
            </a:r>
            <a:r>
              <a:rPr lang="zh-CN" altLang="en-US" dirty="0"/>
              <a:t>，</a:t>
            </a:r>
            <a:endParaRPr lang="en-US" altLang="zh-CN" dirty="0"/>
          </a:p>
          <a:p>
            <a:pPr marL="0" indent="0">
              <a:buNone/>
            </a:pPr>
            <a:r>
              <a:rPr lang="en-US" altLang="zh-CN" dirty="0"/>
              <a:t>SW2</a:t>
            </a:r>
            <a:r>
              <a:rPr lang="zh-CN" altLang="en-US" dirty="0"/>
              <a:t>拨</a:t>
            </a:r>
            <a:r>
              <a:rPr lang="en-US" altLang="zh-CN" dirty="0"/>
              <a:t>1</a:t>
            </a:r>
            <a:r>
              <a:rPr lang="zh-CN" altLang="en-US" dirty="0"/>
              <a:t>。</a:t>
            </a:r>
            <a:endParaRPr lang="en-US" altLang="zh-CN" dirty="0"/>
          </a:p>
          <a:p>
            <a:pPr marL="0" indent="0">
              <a:buNone/>
            </a:pPr>
            <a:endParaRPr lang="en-US" altLang="zh-CN" dirty="0"/>
          </a:p>
          <a:p>
            <a:pPr marL="0" indent="0">
              <a:buNone/>
            </a:pPr>
            <a:r>
              <a:rPr lang="zh-CN" altLang="en-US" dirty="0">
                <a:solidFill>
                  <a:srgbClr val="FF0000"/>
                </a:solidFill>
              </a:rPr>
              <a:t>注意</a:t>
            </a:r>
            <a:r>
              <a:rPr lang="en-US" altLang="zh-CN" dirty="0" err="1">
                <a:solidFill>
                  <a:srgbClr val="FF0000"/>
                </a:solidFill>
              </a:rPr>
              <a:t>vivado</a:t>
            </a:r>
            <a:r>
              <a:rPr lang="en-US" altLang="zh-CN" dirty="0">
                <a:solidFill>
                  <a:srgbClr val="FF0000"/>
                </a:solidFill>
              </a:rPr>
              <a:t> block design</a:t>
            </a:r>
            <a:r>
              <a:rPr lang="zh-CN" altLang="en-US" dirty="0">
                <a:solidFill>
                  <a:srgbClr val="FF0000"/>
                </a:solidFill>
              </a:rPr>
              <a:t>不允</a:t>
            </a:r>
            <a:endParaRPr lang="en-US" altLang="zh-CN" dirty="0">
              <a:solidFill>
                <a:srgbClr val="FF0000"/>
              </a:solidFill>
            </a:endParaRPr>
          </a:p>
          <a:p>
            <a:pPr marL="0" indent="0">
              <a:buNone/>
            </a:pPr>
            <a:r>
              <a:rPr lang="zh-CN" altLang="en-US" dirty="0">
                <a:solidFill>
                  <a:srgbClr val="FF0000"/>
                </a:solidFill>
              </a:rPr>
              <a:t>许有悬空输入引脚，包括输</a:t>
            </a:r>
            <a:endParaRPr lang="en-US" altLang="zh-CN" dirty="0">
              <a:solidFill>
                <a:srgbClr val="FF0000"/>
              </a:solidFill>
            </a:endParaRPr>
          </a:p>
          <a:p>
            <a:pPr marL="0" indent="0">
              <a:buNone/>
            </a:pPr>
            <a:r>
              <a:rPr lang="zh-CN" altLang="en-US" dirty="0">
                <a:solidFill>
                  <a:srgbClr val="FF0000"/>
                </a:solidFill>
              </a:rPr>
              <a:t>入输出引脚</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2673" y="5396"/>
            <a:ext cx="4846645" cy="6741368"/>
          </a:xfrm>
          <a:prstGeom prst="rect">
            <a:avLst/>
          </a:prstGeom>
        </p:spPr>
      </p:pic>
      <p:sp>
        <p:nvSpPr>
          <p:cNvPr id="2" name="矩形 1"/>
          <p:cNvSpPr/>
          <p:nvPr/>
        </p:nvSpPr>
        <p:spPr>
          <a:xfrm>
            <a:off x="4499992" y="5229200"/>
            <a:ext cx="4599326" cy="1517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dirty="0"/>
              <a:t>五、实验考试 </a:t>
            </a:r>
          </a:p>
        </p:txBody>
      </p:sp>
      <p:sp>
        <p:nvSpPr>
          <p:cNvPr id="12291" name="Text Box 3"/>
          <p:cNvSpPr txBox="1">
            <a:spLocks noChangeArrowheads="1"/>
          </p:cNvSpPr>
          <p:nvPr/>
        </p:nvSpPr>
        <p:spPr bwMode="auto">
          <a:xfrm>
            <a:off x="428596" y="2000240"/>
            <a:ext cx="8353425"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第</a:t>
            </a:r>
            <a:r>
              <a:rPr lang="en-US" altLang="zh-CN" sz="2800" b="1" dirty="0"/>
              <a:t>16</a:t>
            </a:r>
            <a:r>
              <a:rPr lang="zh-CN" altLang="en-US" sz="2800" b="1" dirty="0"/>
              <a:t>周用实验箱期未考试。</a:t>
            </a:r>
          </a:p>
          <a:p>
            <a:pPr eaLnBrk="1" hangingPunct="1"/>
            <a:endParaRPr lang="zh-CN" altLang="en-US" sz="2800" b="1" dirty="0"/>
          </a:p>
          <a:p>
            <a:pPr eaLnBrk="1" hangingPunct="1"/>
            <a:r>
              <a:rPr lang="zh-CN" altLang="en-US" sz="2800" dirty="0"/>
              <a:t>考试时间：二小时。</a:t>
            </a:r>
          </a:p>
          <a:p>
            <a:pPr eaLnBrk="1" hangingPunct="1"/>
            <a:r>
              <a:rPr lang="zh-CN" altLang="en-US" sz="2800" dirty="0"/>
              <a:t>内       容：</a:t>
            </a:r>
          </a:p>
          <a:p>
            <a:pPr eaLnBrk="1" hangingPunct="1"/>
            <a:r>
              <a:rPr lang="zh-CN" altLang="en-US" sz="2800" dirty="0"/>
              <a:t>方       式：题目当场抽签，当场设计，当场作实           验，当场写报告。实验完毕要记录实验所用时间。</a:t>
            </a:r>
            <a:endParaRPr lang="en-US" altLang="zh-CN" sz="2800" dirty="0"/>
          </a:p>
          <a:p>
            <a:pPr eaLnBrk="1" hangingPunct="1"/>
            <a:endParaRPr lang="zh-CN" altLang="en-US" sz="2800" dirty="0"/>
          </a:p>
          <a:p>
            <a:pPr eaLnBrk="1" hangingPunct="1"/>
            <a:r>
              <a:rPr lang="zh-CN" altLang="en-US" sz="2800" b="1" dirty="0"/>
              <a:t>第</a:t>
            </a:r>
            <a:r>
              <a:rPr lang="en-US" altLang="zh-CN" sz="2800" b="1" dirty="0"/>
              <a:t>17</a:t>
            </a:r>
            <a:r>
              <a:rPr lang="zh-CN" altLang="en-US" sz="2800" b="1" dirty="0"/>
              <a:t>周用</a:t>
            </a:r>
            <a:r>
              <a:rPr lang="en-US" altLang="zh-CN" sz="2800" b="1" dirty="0"/>
              <a:t>Basys3</a:t>
            </a:r>
            <a:r>
              <a:rPr lang="zh-CN" altLang="en-US" sz="2800" b="1" dirty="0"/>
              <a:t>实验板期未大作业考查</a:t>
            </a:r>
            <a:r>
              <a:rPr lang="en-US" altLang="zh-CN" sz="2800" b="1" dirty="0"/>
              <a:t>(</a:t>
            </a:r>
            <a:r>
              <a:rPr lang="zh-CN" altLang="en-US" sz="2800" b="1" dirty="0"/>
              <a:t>作业内容    </a:t>
            </a:r>
            <a:r>
              <a:rPr lang="en-US" altLang="zh-CN" sz="2800" b="1" dirty="0"/>
              <a:t>14</a:t>
            </a:r>
            <a:r>
              <a:rPr lang="zh-CN" altLang="en-US" sz="2800" b="1" dirty="0"/>
              <a:t>周公布</a:t>
            </a:r>
            <a:r>
              <a:rPr lang="en-US" altLang="zh-CN" sz="2800" b="1" dirty="0"/>
              <a:t>)</a:t>
            </a:r>
            <a:r>
              <a:rPr lang="zh-CN" altLang="en-US" sz="2800" b="1" dirty="0"/>
              <a:t>：</a:t>
            </a:r>
          </a:p>
          <a:p>
            <a:pPr eaLnBrk="1" hangingPunct="1"/>
            <a:endParaRPr lang="zh-CN" altLang="en-US" sz="2800" dirty="0"/>
          </a:p>
          <a:p>
            <a:pPr eaLnBrk="1" hangingPunct="1"/>
            <a:r>
              <a:rPr lang="zh-CN" altLang="en-US" sz="2800" b="1" dirty="0"/>
              <a:t>第</a:t>
            </a:r>
            <a:r>
              <a:rPr lang="en-US" altLang="zh-CN" sz="2800" b="1" dirty="0"/>
              <a:t>18</a:t>
            </a:r>
            <a:r>
              <a:rPr lang="zh-CN" altLang="en-US" sz="2800" b="1" dirty="0"/>
              <a:t>周补考。</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8311" y="1556792"/>
            <a:ext cx="8954745" cy="3531449"/>
          </a:xfr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76672"/>
            <a:ext cx="8229600" cy="1143000"/>
          </a:xfrm>
        </p:spPr>
        <p:txBody>
          <a:bodyPr/>
          <a:lstStyle/>
          <a:p>
            <a:pPr eaLnBrk="1" hangingPunct="1"/>
            <a:r>
              <a:rPr lang="zh-CN" altLang="en-US" dirty="0"/>
              <a:t>下周课前准备</a:t>
            </a:r>
          </a:p>
        </p:txBody>
      </p:sp>
      <p:sp>
        <p:nvSpPr>
          <p:cNvPr id="27651" name="Rectangle 3"/>
          <p:cNvSpPr>
            <a:spLocks noGrp="1" noChangeArrowheads="1"/>
          </p:cNvSpPr>
          <p:nvPr>
            <p:ph idx="1"/>
          </p:nvPr>
        </p:nvSpPr>
        <p:spPr>
          <a:xfrm>
            <a:off x="457200" y="1600200"/>
            <a:ext cx="8229600" cy="4133056"/>
          </a:xfrm>
        </p:spPr>
        <p:txBody>
          <a:bodyPr/>
          <a:lstStyle/>
          <a:p>
            <a:pPr eaLnBrk="1" hangingPunct="1">
              <a:buFontTx/>
              <a:buNone/>
            </a:pPr>
            <a:r>
              <a:rPr lang="zh-CN" altLang="en-US" dirty="0"/>
              <a:t>实验六   利用</a:t>
            </a:r>
            <a:r>
              <a:rPr lang="en-US" altLang="zh-CN" dirty="0"/>
              <a:t>MSI</a:t>
            </a:r>
            <a:r>
              <a:rPr lang="zh-CN" altLang="en-US" dirty="0"/>
              <a:t>设计组合逻辑电路</a:t>
            </a:r>
            <a:endParaRPr lang="en-US" altLang="zh-CN" dirty="0"/>
          </a:p>
          <a:p>
            <a:pPr>
              <a:buNone/>
            </a:pPr>
            <a:r>
              <a:rPr lang="en-US" altLang="zh-CN" dirty="0"/>
              <a:t>1</a:t>
            </a:r>
            <a:r>
              <a:rPr lang="zh-CN" altLang="en-US" dirty="0"/>
              <a:t>、使用</a:t>
            </a:r>
            <a:r>
              <a:rPr lang="en-US" altLang="zh-CN" dirty="0" err="1"/>
              <a:t>protues</a:t>
            </a:r>
            <a:r>
              <a:rPr lang="zh-CN" altLang="en-US" dirty="0"/>
              <a:t>仿真软件完成实验六，设计并仿真</a:t>
            </a:r>
            <a:endParaRPr lang="en-US" altLang="zh-CN" dirty="0"/>
          </a:p>
          <a:p>
            <a:pPr eaLnBrk="1" hangingPunct="1">
              <a:buFontTx/>
              <a:buNone/>
            </a:pP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179388" y="116632"/>
            <a:ext cx="7488956" cy="93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3200" b="1" dirty="0">
                <a:latin typeface="+mn-ea"/>
                <a:ea typeface="+mn-ea"/>
              </a:rPr>
              <a:t>实验六   利用</a:t>
            </a:r>
            <a:r>
              <a:rPr lang="en-US" altLang="zh-CN" sz="3200" b="1" dirty="0">
                <a:latin typeface="+mn-ea"/>
                <a:ea typeface="+mn-ea"/>
              </a:rPr>
              <a:t>MSI</a:t>
            </a:r>
            <a:r>
              <a:rPr lang="zh-CN" altLang="en-US" sz="3200" b="1" dirty="0">
                <a:latin typeface="+mn-ea"/>
                <a:ea typeface="+mn-ea"/>
              </a:rPr>
              <a:t>设计组合逻辑电路</a:t>
            </a:r>
          </a:p>
        </p:txBody>
      </p:sp>
      <p:sp>
        <p:nvSpPr>
          <p:cNvPr id="28675" name="Text Box 5"/>
          <p:cNvSpPr txBox="1">
            <a:spLocks noChangeArrowheads="1"/>
          </p:cNvSpPr>
          <p:nvPr/>
        </p:nvSpPr>
        <p:spPr bwMode="auto">
          <a:xfrm>
            <a:off x="539553" y="666556"/>
            <a:ext cx="8604448"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t>要求：内容</a:t>
            </a:r>
            <a:r>
              <a:rPr lang="en-US" altLang="zh-CN" dirty="0"/>
              <a:t>1</a:t>
            </a:r>
            <a:r>
              <a:rPr lang="zh-CN" altLang="en-US" dirty="0"/>
              <a:t>、内容</a:t>
            </a:r>
            <a:r>
              <a:rPr lang="en-US" altLang="zh-CN" dirty="0"/>
              <a:t>2</a:t>
            </a:r>
            <a:r>
              <a:rPr lang="zh-CN" altLang="en-US" dirty="0"/>
              <a:t>、内容</a:t>
            </a:r>
            <a:r>
              <a:rPr lang="en-US" altLang="zh-CN" dirty="0"/>
              <a:t>3 </a:t>
            </a:r>
            <a:r>
              <a:rPr lang="zh-CN" altLang="en-US" dirty="0"/>
              <a:t>做完要分别检查。</a:t>
            </a:r>
          </a:p>
          <a:p>
            <a:pPr eaLnBrk="1" hangingPunct="1">
              <a:spcBef>
                <a:spcPct val="50000"/>
              </a:spcBef>
            </a:pPr>
            <a:r>
              <a:rPr lang="zh-CN" altLang="en-US" dirty="0"/>
              <a:t>内容</a:t>
            </a:r>
            <a:r>
              <a:rPr lang="en-US" altLang="zh-CN" dirty="0"/>
              <a:t>1</a:t>
            </a:r>
            <a:r>
              <a:rPr lang="zh-CN" altLang="en-US" dirty="0"/>
              <a:t>：</a:t>
            </a:r>
            <a:endParaRPr lang="en-US" altLang="zh-CN" dirty="0"/>
          </a:p>
          <a:p>
            <a:pPr eaLnBrk="1" hangingPunct="1">
              <a:spcBef>
                <a:spcPct val="50000"/>
              </a:spcBef>
            </a:pPr>
            <a:r>
              <a:rPr lang="en-US" altLang="zh-CN" dirty="0"/>
              <a:t>1</a:t>
            </a:r>
            <a:r>
              <a:rPr lang="zh-CN" altLang="en-US" dirty="0"/>
              <a:t>、当</a:t>
            </a:r>
            <a:r>
              <a:rPr lang="en-US" altLang="zh-CN" dirty="0"/>
              <a:t>G2A</a:t>
            </a:r>
            <a:r>
              <a:rPr lang="zh-CN" altLang="en-US" dirty="0"/>
              <a:t>，</a:t>
            </a:r>
            <a:r>
              <a:rPr lang="en-US" altLang="zh-CN" dirty="0"/>
              <a:t>G2B</a:t>
            </a:r>
            <a:r>
              <a:rPr lang="zh-CN" altLang="en-US" dirty="0"/>
              <a:t>接低电平时，</a:t>
            </a:r>
            <a:r>
              <a:rPr lang="en-US" altLang="zh-CN" dirty="0"/>
              <a:t>74LS138</a:t>
            </a:r>
            <a:r>
              <a:rPr lang="zh-CN" altLang="en-US" dirty="0"/>
              <a:t>芯片输入输出关系如下：</a:t>
            </a:r>
            <a:endParaRPr lang="en-US" altLang="zh-CN" dirty="0"/>
          </a:p>
          <a:p>
            <a:pPr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0 </a:t>
            </a:r>
            <a:r>
              <a:rPr lang="en-US" altLang="zh-CN" sz="2000" dirty="0">
                <a:latin typeface="Times New Roman" panose="02020603050405020304" pitchFamily="18" charset="0"/>
                <a:cs typeface="Times New Roman" panose="02020603050405020304" pitchFamily="18" charset="0"/>
              </a:rPr>
              <a:t> = S</a:t>
            </a:r>
            <a:r>
              <a:rPr lang="en-US" altLang="zh-CN" sz="14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G</a:t>
            </a:r>
            <a:r>
              <a:rPr lang="en-US" altLang="zh-CN" sz="1400" dirty="0">
                <a:latin typeface="Times New Roman" panose="02020603050405020304" pitchFamily="18" charset="0"/>
                <a:cs typeface="Times New Roman" panose="02020603050405020304" pitchFamily="18" charset="0"/>
              </a:rPr>
              <a:t>1 </a:t>
            </a:r>
            <a:endParaRPr lang="en-US" altLang="zh-CN" sz="2000" baseline="-30000" dirty="0">
              <a:latin typeface="Times New Roman" panose="02020603050405020304" pitchFamily="18" charset="0"/>
              <a:cs typeface="Times New Roman" panose="02020603050405020304" pitchFamily="18" charset="0"/>
            </a:endParaRPr>
          </a:p>
          <a:p>
            <a:pPr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1 </a:t>
            </a:r>
            <a:r>
              <a:rPr lang="en-US" altLang="zh-CN" sz="2000" dirty="0">
                <a:latin typeface="Times New Roman" panose="02020603050405020304" pitchFamily="18" charset="0"/>
                <a:cs typeface="Times New Roman" panose="02020603050405020304" pitchFamily="18" charset="0"/>
              </a:rPr>
              <a:t>=  S</a:t>
            </a:r>
            <a:r>
              <a:rPr lang="en-US" altLang="zh-CN" sz="14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G</a:t>
            </a:r>
            <a:r>
              <a:rPr lang="en-US" altLang="zh-CN" sz="1400" dirty="0">
                <a:latin typeface="Times New Roman" panose="02020603050405020304" pitchFamily="18" charset="0"/>
                <a:cs typeface="Times New Roman" panose="02020603050405020304" pitchFamily="18" charset="0"/>
              </a:rPr>
              <a:t>1 </a:t>
            </a:r>
            <a:endParaRPr lang="en-US" altLang="zh-CN" sz="2000" baseline="-30000" dirty="0">
              <a:latin typeface="Times New Roman" panose="02020603050405020304" pitchFamily="18" charset="0"/>
              <a:cs typeface="Times New Roman" panose="02020603050405020304" pitchFamily="18" charset="0"/>
            </a:endParaRPr>
          </a:p>
          <a:p>
            <a:pPr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 S</a:t>
            </a:r>
            <a:r>
              <a:rPr lang="en-US" altLang="zh-CN" sz="14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S</a:t>
            </a:r>
            <a:r>
              <a:rPr lang="en-US" altLang="zh-CN" sz="14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G</a:t>
            </a:r>
            <a:r>
              <a:rPr lang="en-US" altLang="zh-CN" sz="1400" dirty="0">
                <a:latin typeface="Times New Roman" panose="02020603050405020304" pitchFamily="18" charset="0"/>
                <a:cs typeface="Times New Roman" panose="02020603050405020304" pitchFamily="18" charset="0"/>
              </a:rPr>
              <a:t>1 </a:t>
            </a:r>
            <a:endParaRPr lang="en-US" altLang="zh-CN" sz="2000" baseline="-30000" dirty="0">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 </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2</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1</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0</a:t>
            </a:r>
            <a:r>
              <a:rPr lang="en-US" altLang="zh-CN" sz="2000" dirty="0">
                <a:solidFill>
                  <a:prstClr val="black"/>
                </a:solidFill>
                <a:latin typeface="Times New Roman" panose="02020603050405020304" pitchFamily="18" charset="0"/>
                <a:cs typeface="Times New Roman" panose="02020603050405020304" pitchFamily="18" charset="0"/>
              </a:rPr>
              <a:t>G</a:t>
            </a:r>
            <a:r>
              <a:rPr lang="en-US" altLang="zh-CN" sz="1400" dirty="0">
                <a:solidFill>
                  <a:prstClr val="black"/>
                </a:solidFill>
                <a:latin typeface="Times New Roman" panose="02020603050405020304" pitchFamily="18" charset="0"/>
                <a:cs typeface="Times New Roman" panose="02020603050405020304" pitchFamily="18" charset="0"/>
              </a:rPr>
              <a:t>1 </a:t>
            </a:r>
            <a:endParaRPr lang="en-US" altLang="zh-CN" sz="2000" baseline="-30000" dirty="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 = </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2</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1</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0</a:t>
            </a:r>
            <a:r>
              <a:rPr lang="en-US" altLang="zh-CN" sz="2000" dirty="0">
                <a:solidFill>
                  <a:prstClr val="black"/>
                </a:solidFill>
                <a:latin typeface="Times New Roman" panose="02020603050405020304" pitchFamily="18" charset="0"/>
                <a:cs typeface="Times New Roman" panose="02020603050405020304" pitchFamily="18" charset="0"/>
              </a:rPr>
              <a:t>G</a:t>
            </a:r>
            <a:r>
              <a:rPr lang="en-US" altLang="zh-CN" sz="1400" dirty="0">
                <a:solidFill>
                  <a:prstClr val="black"/>
                </a:solidFill>
                <a:latin typeface="Times New Roman" panose="02020603050405020304" pitchFamily="18" charset="0"/>
                <a:cs typeface="Times New Roman" panose="02020603050405020304" pitchFamily="18" charset="0"/>
              </a:rPr>
              <a:t>1 </a:t>
            </a:r>
            <a:endParaRPr lang="en-US" altLang="zh-CN" sz="2000" baseline="-30000" dirty="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 = </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2</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1</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0</a:t>
            </a:r>
            <a:r>
              <a:rPr lang="en-US" altLang="zh-CN" sz="2000" dirty="0">
                <a:solidFill>
                  <a:prstClr val="black"/>
                </a:solidFill>
                <a:latin typeface="Times New Roman" panose="02020603050405020304" pitchFamily="18" charset="0"/>
                <a:cs typeface="Times New Roman" panose="02020603050405020304" pitchFamily="18" charset="0"/>
              </a:rPr>
              <a:t>G</a:t>
            </a:r>
            <a:r>
              <a:rPr lang="en-US" altLang="zh-CN" sz="1400" dirty="0">
                <a:solidFill>
                  <a:prstClr val="black"/>
                </a:solidFill>
                <a:latin typeface="Times New Roman" panose="02020603050405020304" pitchFamily="18" charset="0"/>
                <a:cs typeface="Times New Roman" panose="02020603050405020304" pitchFamily="18" charset="0"/>
              </a:rPr>
              <a:t>1 </a:t>
            </a:r>
            <a:endParaRPr lang="en-US" altLang="zh-CN" sz="2000" baseline="-30000" dirty="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6</a:t>
            </a:r>
            <a:r>
              <a:rPr lang="en-US" altLang="zh-CN" sz="2000" dirty="0">
                <a:latin typeface="Times New Roman" panose="02020603050405020304" pitchFamily="18" charset="0"/>
                <a:cs typeface="Times New Roman" panose="02020603050405020304" pitchFamily="18" charset="0"/>
              </a:rPr>
              <a:t> =</a:t>
            </a:r>
            <a:r>
              <a:rPr lang="en-US" altLang="zh-CN" sz="2000" baseline="-30000" dirty="0">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2</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1</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0</a:t>
            </a:r>
            <a:r>
              <a:rPr lang="en-US" altLang="zh-CN" sz="2000" dirty="0">
                <a:solidFill>
                  <a:prstClr val="black"/>
                </a:solidFill>
                <a:latin typeface="Times New Roman" panose="02020603050405020304" pitchFamily="18" charset="0"/>
                <a:cs typeface="Times New Roman" panose="02020603050405020304" pitchFamily="18" charset="0"/>
              </a:rPr>
              <a:t>G</a:t>
            </a:r>
            <a:r>
              <a:rPr lang="en-US" altLang="zh-CN" sz="1400" dirty="0">
                <a:solidFill>
                  <a:prstClr val="black"/>
                </a:solidFill>
                <a:latin typeface="Times New Roman" panose="02020603050405020304" pitchFamily="18" charset="0"/>
                <a:cs typeface="Times New Roman" panose="02020603050405020304" pitchFamily="18" charset="0"/>
              </a:rPr>
              <a:t>1 </a:t>
            </a:r>
            <a:endParaRPr lang="en-US" altLang="zh-CN" sz="2000" baseline="-30000" dirty="0">
              <a:solidFill>
                <a:prstClr val="black"/>
              </a:solidFill>
              <a:latin typeface="Times New Roman" panose="02020603050405020304" pitchFamily="18" charset="0"/>
              <a:cs typeface="Times New Roman" panose="02020603050405020304" pitchFamily="18" charset="0"/>
            </a:endParaRPr>
          </a:p>
          <a:p>
            <a:pPr lvl="0" eaLnBrk="1" hangingPunct="1">
              <a:spcBef>
                <a:spcPct val="50000"/>
              </a:spcBef>
            </a:pPr>
            <a:r>
              <a:rPr lang="en-US" altLang="zh-CN" sz="2000" dirty="0">
                <a:latin typeface="Times New Roman" panose="02020603050405020304" pitchFamily="18" charset="0"/>
                <a:cs typeface="Times New Roman" panose="02020603050405020304" pitchFamily="18" charset="0"/>
              </a:rPr>
              <a:t>  Y</a:t>
            </a:r>
            <a:r>
              <a:rPr lang="en-US" altLang="zh-CN" sz="2000" baseline="-30000" dirty="0">
                <a:latin typeface="Times New Roman" panose="02020603050405020304" pitchFamily="18" charset="0"/>
                <a:cs typeface="Times New Roman" panose="02020603050405020304" pitchFamily="18" charset="0"/>
              </a:rPr>
              <a:t>7</a:t>
            </a:r>
            <a:r>
              <a:rPr lang="en-US" altLang="zh-CN" sz="2000" dirty="0">
                <a:latin typeface="Times New Roman" panose="02020603050405020304" pitchFamily="18" charset="0"/>
                <a:cs typeface="Times New Roman" panose="02020603050405020304" pitchFamily="18" charset="0"/>
              </a:rPr>
              <a:t> = </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2</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1</a:t>
            </a:r>
            <a:r>
              <a:rPr lang="en-US" altLang="zh-CN" sz="2000" dirty="0">
                <a:solidFill>
                  <a:prstClr val="black"/>
                </a:solidFill>
                <a:latin typeface="Times New Roman" panose="02020603050405020304" pitchFamily="18" charset="0"/>
                <a:cs typeface="Times New Roman" panose="02020603050405020304" pitchFamily="18" charset="0"/>
              </a:rPr>
              <a:t>S</a:t>
            </a:r>
            <a:r>
              <a:rPr lang="en-US" altLang="zh-CN" sz="1400" dirty="0">
                <a:solidFill>
                  <a:prstClr val="black"/>
                </a:solidFill>
                <a:latin typeface="Times New Roman" panose="02020603050405020304" pitchFamily="18" charset="0"/>
                <a:cs typeface="Times New Roman" panose="02020603050405020304" pitchFamily="18" charset="0"/>
              </a:rPr>
              <a:t>0</a:t>
            </a:r>
            <a:r>
              <a:rPr lang="en-US" altLang="zh-CN" sz="2000" dirty="0">
                <a:solidFill>
                  <a:prstClr val="black"/>
                </a:solidFill>
                <a:latin typeface="Times New Roman" panose="02020603050405020304" pitchFamily="18" charset="0"/>
                <a:cs typeface="Times New Roman" panose="02020603050405020304" pitchFamily="18" charset="0"/>
              </a:rPr>
              <a:t>G</a:t>
            </a:r>
            <a:r>
              <a:rPr lang="en-US" altLang="zh-CN" sz="1400" dirty="0">
                <a:solidFill>
                  <a:prstClr val="black"/>
                </a:solidFill>
                <a:latin typeface="Times New Roman" panose="02020603050405020304" pitchFamily="18" charset="0"/>
                <a:cs typeface="Times New Roman" panose="02020603050405020304" pitchFamily="18" charset="0"/>
              </a:rPr>
              <a:t>1 </a:t>
            </a:r>
            <a:endParaRPr lang="en-US" altLang="zh-CN" sz="2000" baseline="-30000" dirty="0">
              <a:solidFill>
                <a:prstClr val="black"/>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zh-CN" sz="2000" baseline="-30000" dirty="0">
              <a:latin typeface="Times New Roman" panose="02020603050405020304" pitchFamily="18" charset="0"/>
              <a:cs typeface="Times New Roman" panose="02020603050405020304" pitchFamily="18" charset="0"/>
            </a:endParaRPr>
          </a:p>
        </p:txBody>
      </p:sp>
      <p:graphicFrame>
        <p:nvGraphicFramePr>
          <p:cNvPr id="14" name="Group 41"/>
          <p:cNvGraphicFramePr>
            <a:graphicFrameLocks noGrp="1"/>
          </p:cNvGraphicFramePr>
          <p:nvPr>
            <p:ph/>
          </p:nvPr>
        </p:nvGraphicFramePr>
        <p:xfrm>
          <a:off x="3296358" y="2276872"/>
          <a:ext cx="5688632" cy="3840464"/>
        </p:xfrm>
        <a:graphic>
          <a:graphicData uri="http://schemas.openxmlformats.org/drawingml/2006/table">
            <a:tbl>
              <a:tblPr/>
              <a:tblGrid>
                <a:gridCol w="1820856">
                  <a:extLst>
                    <a:ext uri="{9D8B030D-6E8A-4147-A177-3AD203B41FA5}">
                      <a16:colId xmlns:a16="http://schemas.microsoft.com/office/drawing/2014/main" val="20000"/>
                    </a:ext>
                  </a:extLst>
                </a:gridCol>
                <a:gridCol w="3867776">
                  <a:extLst>
                    <a:ext uri="{9D8B030D-6E8A-4147-A177-3AD203B41FA5}">
                      <a16:colId xmlns:a16="http://schemas.microsoft.com/office/drawing/2014/main" val="20001"/>
                    </a:ext>
                  </a:extLst>
                </a:gridCol>
              </a:tblGrid>
              <a:tr h="417939">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Y</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92796">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0    0    1</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1    0    1</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a:t>
                      </a:r>
                    </a:p>
                    <a:p>
                      <a:pPr marL="342900" marR="0" lvl="0" indent="-342900" algn="ctr"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1    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a:t>
                      </a:r>
                    </a:p>
                    <a:p>
                      <a:pPr marL="342900" marR="0" lvl="0" indent="-34290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1    1    1    G</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pPr marL="342900" marR="0" lvl="0" indent="-34290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8" name="直接连接符 7"/>
          <p:cNvCxnSpPr/>
          <p:nvPr/>
        </p:nvCxnSpPr>
        <p:spPr>
          <a:xfrm>
            <a:off x="5683124" y="321297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79068" y="285293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56176" y="357301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619228" y="393305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051276" y="429309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555332" y="465313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987380" y="501317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491436" y="537321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051720" y="236224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63166" y="236224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779190" y="23488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47142" y="236224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67222" y="278092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63166" y="278092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47142" y="2780928"/>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964210" y="321297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691680" y="321297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259632" y="321297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64210" y="37170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259632" y="37170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036218" y="41490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47664" y="41490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63688" y="4149080"/>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036218" y="465313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47664" y="465313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036218" y="5085184"/>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763688" y="5085184"/>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979712" y="5517232"/>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475656" y="1772816"/>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339752" y="1772816"/>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457200" y="1052736"/>
            <a:ext cx="8229600" cy="5073427"/>
          </a:xfrm>
        </p:spPr>
        <p:txBody>
          <a:bodyPr/>
          <a:lstStyle/>
          <a:p>
            <a:pPr marL="0" indent="0">
              <a:spcBef>
                <a:spcPct val="50000"/>
              </a:spcBef>
              <a:buNone/>
            </a:pPr>
            <a:r>
              <a:rPr lang="en-US" altLang="zh-CN" dirty="0"/>
              <a:t>2</a:t>
            </a:r>
            <a:r>
              <a:rPr lang="zh-CN" altLang="en-US" dirty="0"/>
              <a:t>、工作原理：当</a:t>
            </a:r>
            <a:r>
              <a:rPr lang="en-US" altLang="zh-CN" dirty="0"/>
              <a:t>G2A</a:t>
            </a:r>
            <a:r>
              <a:rPr lang="zh-CN" altLang="en-US" dirty="0"/>
              <a:t>，</a:t>
            </a:r>
            <a:r>
              <a:rPr lang="en-US" altLang="zh-CN" dirty="0"/>
              <a:t>G2B</a:t>
            </a:r>
            <a:r>
              <a:rPr lang="zh-CN" altLang="en-US" dirty="0"/>
              <a:t>接低电平，</a:t>
            </a:r>
            <a:r>
              <a:rPr lang="en-US" altLang="zh-CN" dirty="0"/>
              <a:t>G1</a:t>
            </a:r>
            <a:r>
              <a:rPr lang="zh-CN" altLang="en-US" dirty="0"/>
              <a:t>为低电平时，</a:t>
            </a:r>
            <a:r>
              <a:rPr lang="en-US" altLang="zh-CN" dirty="0"/>
              <a:t>Y0-Y7</a:t>
            </a:r>
            <a:r>
              <a:rPr lang="zh-CN" altLang="en-US" dirty="0"/>
              <a:t>均输出高电平；当</a:t>
            </a:r>
            <a:r>
              <a:rPr lang="en-US" altLang="zh-CN" dirty="0"/>
              <a:t>G1</a:t>
            </a:r>
            <a:r>
              <a:rPr lang="zh-CN" altLang="en-US" dirty="0"/>
              <a:t>为高电平时，</a:t>
            </a:r>
            <a:r>
              <a:rPr lang="en-US" altLang="zh-CN" dirty="0"/>
              <a:t> Y0-Y7</a:t>
            </a:r>
            <a:r>
              <a:rPr lang="zh-CN" altLang="en-US" dirty="0"/>
              <a:t>根据地址输入选择相应的输出端输出低电平。</a:t>
            </a:r>
            <a:endParaRPr lang="en-US" altLang="zh-CN" dirty="0"/>
          </a:p>
          <a:p>
            <a:pPr marL="0" indent="0">
              <a:spcBef>
                <a:spcPct val="50000"/>
              </a:spcBef>
              <a:buNone/>
            </a:pPr>
            <a:endParaRPr lang="en-US" altLang="zh-CN" dirty="0"/>
          </a:p>
          <a:p>
            <a:pPr>
              <a:spcBef>
                <a:spcPct val="50000"/>
              </a:spcBef>
            </a:pPr>
            <a:endParaRPr lang="zh-CN" altLang="en-US" dirty="0"/>
          </a:p>
          <a:p>
            <a:pPr>
              <a:spcBef>
                <a:spcPct val="50000"/>
              </a:spcBef>
            </a:pPr>
            <a:endParaRPr lang="en-US" altLang="zh-CN" dirty="0"/>
          </a:p>
          <a:p>
            <a:pPr marL="0" indent="0">
              <a:buNone/>
            </a:pP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3601387"/>
            <a:ext cx="6087329" cy="2419901"/>
          </a:xfrm>
          <a:prstGeom prst="rect">
            <a:avLst/>
          </a:prstGeom>
        </p:spPr>
      </p:pic>
      <p:cxnSp>
        <p:nvCxnSpPr>
          <p:cNvPr id="4" name="直接连接符 3"/>
          <p:cNvCxnSpPr/>
          <p:nvPr/>
        </p:nvCxnSpPr>
        <p:spPr>
          <a:xfrm>
            <a:off x="3028828" y="112474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964932" y="112474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7504" y="188640"/>
            <a:ext cx="8712968" cy="6555641"/>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、实验步骤</a:t>
            </a:r>
          </a:p>
          <a:p>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74LS197</a:t>
            </a:r>
            <a:r>
              <a:rPr lang="zh-CN" altLang="en-US" sz="2400" dirty="0">
                <a:latin typeface="Times New Roman" panose="02020603050405020304" pitchFamily="18" charset="0"/>
                <a:cs typeface="Times New Roman" panose="02020603050405020304" pitchFamily="18" charset="0"/>
              </a:rPr>
              <a:t>连接成</a:t>
            </a:r>
            <a:r>
              <a:rPr lang="en-US" altLang="zh-CN" sz="2400" dirty="0">
                <a:latin typeface="Times New Roman" panose="02020603050405020304" pitchFamily="18" charset="0"/>
                <a:cs typeface="Times New Roman" panose="02020603050405020304" pitchFamily="18" charset="0"/>
              </a:rPr>
              <a:t>16</a:t>
            </a:r>
            <a:r>
              <a:rPr lang="zh-CN" altLang="en-US" sz="2400" dirty="0">
                <a:latin typeface="Times New Roman" panose="02020603050405020304" pitchFamily="18" charset="0"/>
                <a:cs typeface="Times New Roman" panose="02020603050405020304" pitchFamily="18" charset="0"/>
              </a:rPr>
              <a:t>进制计数器，</a:t>
            </a:r>
            <a:r>
              <a:rPr lang="en-US" altLang="zh-CN" sz="2400" dirty="0">
                <a:latin typeface="Times New Roman" panose="02020603050405020304" pitchFamily="18" charset="0"/>
                <a:cs typeface="Times New Roman" panose="02020603050405020304" pitchFamily="18" charset="0"/>
              </a:rPr>
              <a:t>74LS197</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CP0</a:t>
            </a:r>
            <a:r>
              <a:rPr lang="zh-CN" altLang="en-US" sz="2400" dirty="0">
                <a:latin typeface="Times New Roman" panose="02020603050405020304" pitchFamily="18" charset="0"/>
                <a:cs typeface="Times New Roman" panose="02020603050405020304" pitchFamily="18" charset="0"/>
              </a:rPr>
              <a:t>接</a:t>
            </a:r>
            <a:r>
              <a:rPr lang="en-US" altLang="zh-CN" sz="2400" dirty="0">
                <a:latin typeface="Times New Roman" panose="02020603050405020304" pitchFamily="18" charset="0"/>
                <a:cs typeface="Times New Roman" panose="02020603050405020304" pitchFamily="18" charset="0"/>
              </a:rPr>
              <a:t>10kHz</a:t>
            </a:r>
            <a:r>
              <a:rPr lang="zh-CN" altLang="en-US" sz="2400" dirty="0">
                <a:latin typeface="Times New Roman" panose="02020603050405020304" pitchFamily="18" charset="0"/>
                <a:cs typeface="Times New Roman" panose="02020603050405020304" pitchFamily="18" charset="0"/>
              </a:rPr>
              <a:t>方波信号；</a:t>
            </a: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74LS138</a:t>
            </a:r>
            <a:r>
              <a:rPr lang="zh-CN" altLang="en-US" sz="2400" dirty="0"/>
              <a:t>的</a:t>
            </a:r>
            <a:r>
              <a:rPr lang="en-US" altLang="zh-CN" sz="2400" dirty="0"/>
              <a:t>G2A</a:t>
            </a:r>
            <a:r>
              <a:rPr lang="zh-CN" altLang="en-US" sz="2400" dirty="0"/>
              <a:t>，</a:t>
            </a:r>
            <a:r>
              <a:rPr lang="en-US" altLang="zh-CN" sz="2400" dirty="0"/>
              <a:t>G2B</a:t>
            </a:r>
            <a:r>
              <a:rPr lang="zh-CN" altLang="en-US" sz="2400" dirty="0"/>
              <a:t>接低电平；</a:t>
            </a:r>
            <a:endParaRPr lang="en-US" altLang="zh-CN" sz="2400" dirty="0"/>
          </a:p>
          <a:p>
            <a:pPr marL="342900" indent="-342900" fontAlgn="base">
              <a:spcBef>
                <a:spcPct val="0"/>
              </a:spcBef>
              <a:spcAft>
                <a:spcPct val="0"/>
              </a:spcAft>
            </a:pPr>
            <a:endParaRPr lang="en-US" altLang="zh-CN" sz="2400" dirty="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74LS197</a:t>
            </a:r>
            <a:r>
              <a:rPr lang="zh-CN" altLang="en-US" sz="2400" dirty="0">
                <a:latin typeface="Times New Roman" panose="02020603050405020304" pitchFamily="18" charset="0"/>
                <a:cs typeface="Times New Roman" panose="02020603050405020304" pitchFamily="18" charset="0"/>
              </a:rPr>
              <a:t>输出端</a:t>
            </a:r>
            <a:r>
              <a:rPr lang="en-US" altLang="zh-CN" sz="2400" dirty="0">
                <a:latin typeface="Times New Roman" panose="02020603050405020304" pitchFamily="18" charset="0"/>
                <a:cs typeface="Times New Roman" panose="02020603050405020304" pitchFamily="18" charset="0"/>
              </a:rPr>
              <a:t>Q3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Q0</a:t>
            </a:r>
            <a:r>
              <a:rPr lang="zh-CN" altLang="en-US" sz="2400" dirty="0">
                <a:latin typeface="Times New Roman" panose="02020603050405020304" pitchFamily="18" charset="0"/>
                <a:cs typeface="Times New Roman" panose="02020603050405020304" pitchFamily="18" charset="0"/>
              </a:rPr>
              <a:t>依次与</a:t>
            </a:r>
            <a:r>
              <a:rPr lang="en-US" altLang="zh-CN" sz="2400" dirty="0">
                <a:latin typeface="Times New Roman" panose="02020603050405020304" pitchFamily="18" charset="0"/>
                <a:cs typeface="Times New Roman" panose="02020603050405020304" pitchFamily="18" charset="0"/>
              </a:rPr>
              <a:t>74LS138</a:t>
            </a:r>
            <a:r>
              <a:rPr lang="zh-CN" altLang="en-US" sz="2400" dirty="0">
                <a:latin typeface="Times New Roman" panose="02020603050405020304" pitchFamily="18" charset="0"/>
                <a:cs typeface="Times New Roman" panose="02020603050405020304" pitchFamily="18" charset="0"/>
              </a:rPr>
              <a:t>输入端</a:t>
            </a:r>
            <a:r>
              <a:rPr lang="en-US" altLang="zh-CN" sz="2400" dirty="0">
                <a:latin typeface="Times New Roman" panose="02020603050405020304" pitchFamily="18" charset="0"/>
                <a:cs typeface="Times New Roman" panose="02020603050405020304" pitchFamily="18" charset="0"/>
              </a:rPr>
              <a:t>G1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a:latin typeface="Times New Roman" panose="02020603050405020304" pitchFamily="18" charset="0"/>
                <a:cs typeface="Times New Roman" panose="02020603050405020304" pitchFamily="18" charset="0"/>
              </a:rPr>
              <a:t>相连。使用示波器逻辑分析仪观测并记录</a:t>
            </a:r>
            <a:r>
              <a:rPr lang="en-US" altLang="zh-CN" sz="2400" dirty="0">
                <a:latin typeface="Times New Roman" panose="02020603050405020304" pitchFamily="18" charset="0"/>
                <a:cs typeface="Times New Roman" panose="02020603050405020304" pitchFamily="18" charset="0"/>
              </a:rPr>
              <a:t>CP0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G1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2</a:t>
            </a:r>
            <a:r>
              <a:rPr lang="zh-CN" altLang="en-US" sz="2400" baseline="-30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5</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波形，分析波形之间的相位关系</a:t>
            </a:r>
            <a:r>
              <a:rPr lang="en-US" altLang="zh-CN" sz="2400" dirty="0">
                <a:latin typeface="Times New Roman" panose="02020603050405020304" pitchFamily="18" charset="0"/>
                <a:cs typeface="Times New Roman" panose="02020603050405020304" pitchFamily="18" charset="0"/>
              </a:rPr>
              <a:t>;</a:t>
            </a:r>
          </a:p>
          <a:p>
            <a:pPr marL="342900" indent="-342900" fontAlgn="base">
              <a:spcBef>
                <a:spcPct val="0"/>
              </a:spcBef>
              <a:spcAft>
                <a:spcPct val="0"/>
              </a:spcAft>
            </a:pPr>
            <a:endParaRPr lang="en-US" altLang="zh-CN" sz="2400" dirty="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74LS138</a:t>
            </a:r>
            <a:r>
              <a:rPr lang="zh-CN" altLang="en-US" sz="2400" dirty="0"/>
              <a:t>的</a:t>
            </a:r>
            <a:r>
              <a:rPr lang="en-US" altLang="zh-CN" sz="2400" dirty="0"/>
              <a:t>G</a:t>
            </a:r>
            <a:r>
              <a:rPr lang="en-US" altLang="zh-CN" sz="3600" dirty="0"/>
              <a:t>1</a:t>
            </a:r>
            <a:r>
              <a:rPr lang="zh-CN" altLang="en-US" sz="2400" dirty="0"/>
              <a:t>接高电平，</a:t>
            </a:r>
            <a:r>
              <a:rPr lang="en-US" altLang="zh-CN" sz="2400" dirty="0"/>
              <a:t> G2A</a:t>
            </a:r>
            <a:r>
              <a:rPr lang="zh-CN" altLang="en-US" sz="2400" dirty="0"/>
              <a:t>，</a:t>
            </a:r>
            <a:r>
              <a:rPr lang="en-US" altLang="zh-CN" sz="2400" dirty="0"/>
              <a:t>G2B</a:t>
            </a:r>
            <a:r>
              <a:rPr lang="zh-CN" altLang="en-US" sz="2400" dirty="0"/>
              <a:t>均与</a:t>
            </a:r>
            <a:r>
              <a:rPr lang="en-US" altLang="zh-CN" sz="2400" dirty="0">
                <a:latin typeface="Times New Roman" panose="02020603050405020304" pitchFamily="18" charset="0"/>
                <a:cs typeface="Times New Roman" panose="02020603050405020304" pitchFamily="18" charset="0"/>
              </a:rPr>
              <a:t>74LS197</a:t>
            </a:r>
            <a:r>
              <a:rPr lang="zh-CN" altLang="en-US" sz="2400" dirty="0">
                <a:latin typeface="Times New Roman" panose="02020603050405020304" pitchFamily="18" charset="0"/>
                <a:cs typeface="Times New Roman" panose="02020603050405020304" pitchFamily="18" charset="0"/>
              </a:rPr>
              <a:t>输出端</a:t>
            </a:r>
            <a:r>
              <a:rPr lang="en-US" altLang="zh-CN" sz="2400" dirty="0">
                <a:latin typeface="Times New Roman" panose="02020603050405020304" pitchFamily="18" charset="0"/>
                <a:cs typeface="Times New Roman" panose="02020603050405020304" pitchFamily="18" charset="0"/>
              </a:rPr>
              <a:t>Q3</a:t>
            </a:r>
            <a:r>
              <a:rPr lang="zh-CN" altLang="en-US" sz="2400" dirty="0">
                <a:latin typeface="Times New Roman" panose="02020603050405020304" pitchFamily="18" charset="0"/>
                <a:cs typeface="Times New Roman" panose="02020603050405020304" pitchFamily="18" charset="0"/>
              </a:rPr>
              <a:t>相连，</a:t>
            </a:r>
            <a:r>
              <a:rPr lang="en-US" altLang="zh-CN" sz="2400" dirty="0">
                <a:latin typeface="Times New Roman" panose="02020603050405020304" pitchFamily="18" charset="0"/>
                <a:cs typeface="Times New Roman" panose="02020603050405020304" pitchFamily="18" charset="0"/>
              </a:rPr>
              <a:t> 74LS197</a:t>
            </a:r>
            <a:r>
              <a:rPr lang="zh-CN" altLang="en-US" sz="2400" dirty="0">
                <a:latin typeface="Times New Roman" panose="02020603050405020304" pitchFamily="18" charset="0"/>
                <a:cs typeface="Times New Roman" panose="02020603050405020304" pitchFamily="18" charset="0"/>
              </a:rPr>
              <a:t>输出端</a:t>
            </a:r>
            <a:r>
              <a:rPr lang="en-US" altLang="zh-CN" sz="2400" dirty="0">
                <a:latin typeface="Times New Roman" panose="02020603050405020304" pitchFamily="18" charset="0"/>
                <a:cs typeface="Times New Roman" panose="02020603050405020304" pitchFamily="18" charset="0"/>
              </a:rPr>
              <a:t>Q2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Q0</a:t>
            </a:r>
            <a:r>
              <a:rPr lang="zh-CN" altLang="en-US" sz="2400" dirty="0">
                <a:latin typeface="Times New Roman" panose="02020603050405020304" pitchFamily="18" charset="0"/>
                <a:cs typeface="Times New Roman" panose="02020603050405020304" pitchFamily="18" charset="0"/>
              </a:rPr>
              <a:t>依次与</a:t>
            </a:r>
            <a:r>
              <a:rPr lang="en-US" altLang="zh-CN" sz="2400" dirty="0">
                <a:latin typeface="Times New Roman" panose="02020603050405020304" pitchFamily="18" charset="0"/>
                <a:cs typeface="Times New Roman" panose="02020603050405020304" pitchFamily="18" charset="0"/>
              </a:rPr>
              <a:t>74LS138</a:t>
            </a:r>
            <a:r>
              <a:rPr lang="zh-CN" altLang="en-US" sz="2400" dirty="0">
                <a:latin typeface="Times New Roman" panose="02020603050405020304" pitchFamily="18" charset="0"/>
                <a:cs typeface="Times New Roman" panose="02020603050405020304" pitchFamily="18" charset="0"/>
              </a:rPr>
              <a:t>输入端</a:t>
            </a:r>
            <a:r>
              <a:rPr lang="en-US" altLang="zh-CN" sz="2400" dirty="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a:latin typeface="Times New Roman" panose="02020603050405020304" pitchFamily="18" charset="0"/>
                <a:cs typeface="Times New Roman" panose="02020603050405020304" pitchFamily="18" charset="0"/>
              </a:rPr>
              <a:t>相连。使用示波器逻辑分析仪观测并记录</a:t>
            </a:r>
            <a:r>
              <a:rPr lang="en-US" altLang="zh-CN" sz="2400" dirty="0">
                <a:latin typeface="Times New Roman" panose="02020603050405020304" pitchFamily="18" charset="0"/>
                <a:cs typeface="Times New Roman" panose="02020603050405020304" pitchFamily="18" charset="0"/>
              </a:rPr>
              <a:t>CP0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G1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2</a:t>
            </a:r>
            <a:r>
              <a:rPr lang="zh-CN" altLang="en-US" sz="2400" baseline="-30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Y</a:t>
            </a:r>
            <a:r>
              <a:rPr lang="en-US" altLang="zh-CN" sz="2400" baseline="-30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5</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Y</a:t>
            </a:r>
            <a:r>
              <a:rPr lang="en-US" altLang="zh-CN" sz="2400" baseline="-300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波形，分析波形之间的相位关系。</a:t>
            </a:r>
            <a:endParaRPr lang="en-US" altLang="zh-CN" sz="2400" dirty="0">
              <a:latin typeface="Times New Roman" panose="02020603050405020304" pitchFamily="18" charset="0"/>
              <a:cs typeface="Times New Roman" panose="02020603050405020304" pitchFamily="18" charset="0"/>
            </a:endParaRPr>
          </a:p>
          <a:p>
            <a:pPr marL="342900" indent="-342900" fontAlgn="base">
              <a:spcBef>
                <a:spcPct val="0"/>
              </a:spcBef>
              <a:spcAft>
                <a:spcPct val="0"/>
              </a:spcAft>
            </a:pPr>
            <a:endParaRPr lang="en-US" altLang="zh-CN" sz="2400" dirty="0">
              <a:latin typeface="Times New Roman" panose="02020603050405020304" pitchFamily="18" charset="0"/>
              <a:cs typeface="Times New Roman" panose="02020603050405020304" pitchFamily="18" charset="0"/>
            </a:endParaRPr>
          </a:p>
        </p:txBody>
      </p:sp>
      <p:cxnSp>
        <p:nvCxnSpPr>
          <p:cNvPr id="3" name="直接连接符 2"/>
          <p:cNvCxnSpPr/>
          <p:nvPr/>
        </p:nvCxnSpPr>
        <p:spPr>
          <a:xfrm>
            <a:off x="2699792" y="1628800"/>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563888" y="1628800"/>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644008" y="436510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08104" y="4365104"/>
            <a:ext cx="53506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txBox="1"/>
          <p:nvPr/>
        </p:nvSpPr>
        <p:spPr>
          <a:xfrm>
            <a:off x="457200" y="274638"/>
            <a:ext cx="8229600" cy="585152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dirty="0"/>
              <a:t>内容</a:t>
            </a:r>
            <a:r>
              <a:rPr lang="en-US" altLang="zh-CN" dirty="0"/>
              <a:t>2</a:t>
            </a:r>
            <a:r>
              <a:rPr lang="zh-CN" altLang="en-US" dirty="0"/>
              <a:t>：</a:t>
            </a:r>
            <a:endParaRPr lang="en-US" altLang="zh-CN" dirty="0"/>
          </a:p>
          <a:p>
            <a:pPr marL="0" indent="0">
              <a:buFont typeface="Arial" panose="020B0604020202020204" pitchFamily="34" charset="0"/>
              <a:buNone/>
            </a:pPr>
            <a:r>
              <a:rPr lang="en-US" altLang="zh-CN" dirty="0"/>
              <a:t>1</a:t>
            </a:r>
            <a:r>
              <a:rPr lang="zh-CN" altLang="en-US" dirty="0"/>
              <a:t>、自行设计，根据功能表列出</a:t>
            </a:r>
            <a:endParaRPr lang="en-US" altLang="zh-CN" dirty="0"/>
          </a:p>
          <a:p>
            <a:pPr marL="0" indent="0">
              <a:buFont typeface="Arial" panose="020B0604020202020204" pitchFamily="34" charset="0"/>
              <a:buNone/>
            </a:pPr>
            <a:r>
              <a:rPr lang="en-US" altLang="zh-CN" dirty="0"/>
              <a:t>Y</a:t>
            </a:r>
            <a:r>
              <a:rPr lang="zh-CN" altLang="en-US" dirty="0"/>
              <a:t>的输出表达式，与</a:t>
            </a:r>
            <a:r>
              <a:rPr lang="en-US" altLang="zh-CN" dirty="0"/>
              <a:t>151</a:t>
            </a:r>
            <a:r>
              <a:rPr lang="zh-CN" altLang="en-US" dirty="0"/>
              <a:t>芯片输出</a:t>
            </a:r>
            <a:endParaRPr lang="en-US" altLang="zh-CN" dirty="0"/>
          </a:p>
          <a:p>
            <a:pPr marL="0" indent="0">
              <a:buFont typeface="Arial" panose="020B0604020202020204" pitchFamily="34" charset="0"/>
              <a:buNone/>
            </a:pPr>
            <a:r>
              <a:rPr lang="zh-CN" altLang="en-US" dirty="0"/>
              <a:t>表达式比较后获得</a:t>
            </a:r>
            <a:r>
              <a:rPr lang="en-US" altLang="zh-CN" dirty="0"/>
              <a:t>151</a:t>
            </a:r>
            <a:r>
              <a:rPr lang="zh-CN" altLang="en-US" dirty="0"/>
              <a:t>芯片接法。</a:t>
            </a:r>
            <a:endParaRPr lang="en-US" altLang="zh-CN" dirty="0"/>
          </a:p>
        </p:txBody>
      </p:sp>
      <p:graphicFrame>
        <p:nvGraphicFramePr>
          <p:cNvPr id="4" name="Group 44"/>
          <p:cNvGraphicFramePr/>
          <p:nvPr/>
        </p:nvGraphicFramePr>
        <p:xfrm>
          <a:off x="6623669" y="0"/>
          <a:ext cx="2160588" cy="6893560"/>
        </p:xfrm>
        <a:graphic>
          <a:graphicData uri="http://schemas.openxmlformats.org/drawingml/2006/table">
            <a:tbl>
              <a:tblPr/>
              <a:tblGrid>
                <a:gridCol w="1727200">
                  <a:extLst>
                    <a:ext uri="{9D8B030D-6E8A-4147-A177-3AD203B41FA5}">
                      <a16:colId xmlns:a16="http://schemas.microsoft.com/office/drawing/2014/main" val="20000"/>
                    </a:ext>
                  </a:extLst>
                </a:gridCol>
                <a:gridCol w="433388">
                  <a:extLst>
                    <a:ext uri="{9D8B030D-6E8A-4147-A177-3AD203B41FA5}">
                      <a16:colId xmlns:a16="http://schemas.microsoft.com/office/drawing/2014/main" val="20001"/>
                    </a:ext>
                  </a:extLst>
                </a:gridCol>
              </a:tblGrid>
              <a:tr h="4318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M</a:t>
                      </a:r>
                      <a:r>
                        <a:rPr kumimoji="0" lang="en-US" altLang="zh-CN" sz="2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1</a:t>
                      </a: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M</a:t>
                      </a:r>
                      <a:r>
                        <a:rPr kumimoji="0" lang="en-US" altLang="zh-CN" sz="2200" b="0" i="0" u="none" strike="noStrike" cap="none" normalizeH="0" baseline="-25000" dirty="0">
                          <a:ln>
                            <a:noFill/>
                          </a:ln>
                          <a:solidFill>
                            <a:schemeClr val="tx1"/>
                          </a:solidFill>
                          <a:effectLst/>
                          <a:latin typeface="Arial" panose="020B0604020202020204" pitchFamily="34" charset="0"/>
                          <a:ea typeface="宋体" panose="02010600030101010101" pitchFamily="2" charset="-122"/>
                        </a:rPr>
                        <a:t>0</a:t>
                      </a: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837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0    0   1   1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0    1   1   1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1    0   1   1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1    1   0   1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1    1   1   0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1    1   1   1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2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5" name="Group 88"/>
          <p:cNvGrpSpPr/>
          <p:nvPr/>
        </p:nvGrpSpPr>
        <p:grpSpPr bwMode="auto">
          <a:xfrm>
            <a:off x="3275583" y="4148387"/>
            <a:ext cx="1368425" cy="1656877"/>
            <a:chOff x="2563" y="1162"/>
            <a:chExt cx="862" cy="1458"/>
          </a:xfrm>
        </p:grpSpPr>
        <p:sp>
          <p:nvSpPr>
            <p:cNvPr id="6" name="Rectangle 51"/>
            <p:cNvSpPr>
              <a:spLocks noChangeArrowheads="1"/>
            </p:cNvSpPr>
            <p:nvPr/>
          </p:nvSpPr>
          <p:spPr bwMode="auto">
            <a:xfrm>
              <a:off x="2835" y="1162"/>
              <a:ext cx="590"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l"/>
                </a:tabLst>
                <a:defRPr sz="2400">
                  <a:solidFill>
                    <a:schemeClr val="tx1"/>
                  </a:solidFill>
                  <a:latin typeface="Arial" panose="020B0604020202020204" pitchFamily="34" charset="0"/>
                  <a:ea typeface="宋体" panose="02010600030101010101" pitchFamily="2" charset="-122"/>
                </a:defRPr>
              </a:lvl1pPr>
              <a:lvl2pPr marL="742950" indent="-285750" eaLnBrk="0" hangingPunct="0">
                <a:tabLst>
                  <a:tab pos="228600" algn="l"/>
                </a:tabLst>
                <a:defRPr sz="2400">
                  <a:solidFill>
                    <a:schemeClr val="tx1"/>
                  </a:solidFill>
                  <a:latin typeface="Arial" panose="020B0604020202020204" pitchFamily="34" charset="0"/>
                  <a:ea typeface="宋体" panose="02010600030101010101" pitchFamily="2" charset="-122"/>
                </a:defRPr>
              </a:lvl2pPr>
              <a:lvl3pPr marL="1143000" indent="-228600" eaLnBrk="0" hangingPunct="0">
                <a:tabLst>
                  <a:tab pos="228600" algn="l"/>
                </a:tabLst>
                <a:defRPr sz="2400">
                  <a:solidFill>
                    <a:schemeClr val="tx1"/>
                  </a:solidFill>
                  <a:latin typeface="Arial" panose="020B0604020202020204" pitchFamily="34" charset="0"/>
                  <a:ea typeface="宋体" panose="02010600030101010101" pitchFamily="2" charset="-122"/>
                </a:defRPr>
              </a:lvl3pPr>
              <a:lvl4pPr marL="1600200" indent="-228600" eaLnBrk="0" hangingPunct="0">
                <a:tabLst>
                  <a:tab pos="228600" algn="l"/>
                </a:tabLst>
                <a:defRPr sz="2400">
                  <a:solidFill>
                    <a:schemeClr val="tx1"/>
                  </a:solidFill>
                  <a:latin typeface="Arial" panose="020B0604020202020204" pitchFamily="34" charset="0"/>
                  <a:ea typeface="宋体" panose="02010600030101010101" pitchFamily="2" charset="-122"/>
                </a:defRPr>
              </a:lvl4pPr>
              <a:lvl5pPr marL="2057400" indent="-228600" eaLnBrk="0" hangingPunct="0">
                <a:tabLst>
                  <a:tab pos="228600" algn="l"/>
                </a:tabLst>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28600" algn="l"/>
                </a:tabLst>
                <a:defRPr sz="2400">
                  <a:solidFill>
                    <a:schemeClr val="tx1"/>
                  </a:solidFill>
                  <a:latin typeface="Arial" panose="020B0604020202020204" pitchFamily="34" charset="0"/>
                  <a:ea typeface="宋体" panose="02010600030101010101" pitchFamily="2" charset="-122"/>
                </a:defRPr>
              </a:lvl9pPr>
            </a:lstStyle>
            <a:p>
              <a:pPr eaLnBrk="1" hangingPunct="1">
                <a:buFontTx/>
                <a:buAutoNum type="alphaUcPeriod"/>
              </a:pPr>
              <a:r>
                <a:rPr lang="en-US" altLang="zh-CN" dirty="0">
                  <a:latin typeface="Times New Roman" panose="02020603050405020304" pitchFamily="18" charset="0"/>
                  <a:cs typeface="Times New Roman" panose="02020603050405020304" pitchFamily="18" charset="0"/>
                </a:rPr>
                <a:t>B</a:t>
              </a:r>
            </a:p>
            <a:p>
              <a:r>
                <a:rPr lang="en-US" altLang="zh-CN" dirty="0">
                  <a:latin typeface="Times New Roman" panose="02020603050405020304" pitchFamily="18" charset="0"/>
                  <a:cs typeface="Times New Roman" panose="02020603050405020304" pitchFamily="18" charset="0"/>
                </a:rPr>
                <a:t>A+B</a:t>
              </a:r>
            </a:p>
            <a:p>
              <a:r>
                <a:rPr lang="en-US" altLang="zh-CN" dirty="0">
                  <a:latin typeface="Times New Roman" panose="02020603050405020304" pitchFamily="18" charset="0"/>
                  <a:cs typeface="Times New Roman" panose="02020603050405020304" pitchFamily="18" charset="0"/>
                </a:rPr>
                <a:t>A⊕B</a:t>
              </a:r>
            </a:p>
            <a:p>
              <a:r>
                <a:rPr lang="en-US" altLang="zh-CN" dirty="0">
                  <a:latin typeface="Times New Roman" panose="02020603050405020304" pitchFamily="18" charset="0"/>
                  <a:cs typeface="Times New Roman" panose="02020603050405020304" pitchFamily="18" charset="0"/>
                </a:rPr>
                <a:t>A</a:t>
              </a:r>
              <a:endParaRPr lang="en-US" altLang="zh-CN" dirty="0"/>
            </a:p>
          </p:txBody>
        </p:sp>
        <p:sp>
          <p:nvSpPr>
            <p:cNvPr id="7" name="Line 45"/>
            <p:cNvSpPr>
              <a:spLocks noChangeShapeType="1"/>
            </p:cNvSpPr>
            <p:nvPr/>
          </p:nvSpPr>
          <p:spPr bwMode="auto">
            <a:xfrm flipH="1">
              <a:off x="2563" y="2614"/>
              <a:ext cx="136" cy="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 name="Group 87"/>
          <p:cNvGraphicFramePr>
            <a:graphicFrameLocks noGrp="1"/>
          </p:cNvGraphicFramePr>
          <p:nvPr/>
        </p:nvGraphicFramePr>
        <p:xfrm>
          <a:off x="1475656" y="3501008"/>
          <a:ext cx="3168650" cy="2305051"/>
        </p:xfrm>
        <a:graphic>
          <a:graphicData uri="http://schemas.openxmlformats.org/drawingml/2006/table">
            <a:tbl>
              <a:tblPr/>
              <a:tblGrid>
                <a:gridCol w="1157287">
                  <a:extLst>
                    <a:ext uri="{9D8B030D-6E8A-4147-A177-3AD203B41FA5}">
                      <a16:colId xmlns:a16="http://schemas.microsoft.com/office/drawing/2014/main" val="20000"/>
                    </a:ext>
                  </a:extLst>
                </a:gridCol>
                <a:gridCol w="1006475">
                  <a:extLst>
                    <a:ext uri="{9D8B030D-6E8A-4147-A177-3AD203B41FA5}">
                      <a16:colId xmlns:a16="http://schemas.microsoft.com/office/drawing/2014/main" val="20001"/>
                    </a:ext>
                  </a:extLst>
                </a:gridCol>
                <a:gridCol w="1004888">
                  <a:extLst>
                    <a:ext uri="{9D8B030D-6E8A-4147-A177-3AD203B41FA5}">
                      <a16:colId xmlns:a16="http://schemas.microsoft.com/office/drawing/2014/main" val="20002"/>
                    </a:ext>
                  </a:extLst>
                </a:gridCol>
              </a:tblGrid>
              <a:tr h="6207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8433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cxnSp>
        <p:nvCxnSpPr>
          <p:cNvPr id="9" name="直接连接符 8"/>
          <p:cNvCxnSpPr/>
          <p:nvPr/>
        </p:nvCxnSpPr>
        <p:spPr>
          <a:xfrm>
            <a:off x="3786182" y="5357826"/>
            <a:ext cx="21431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p:nvPr>
            </p:nvSpPr>
            <p:spPr/>
            <p:txBody>
              <a:bodyPr/>
              <a:lstStyle/>
              <a:p>
                <a:pPr marL="0" indent="0">
                  <a:buNone/>
                </a:pPr>
                <a:r>
                  <a:rPr lang="en-US" altLang="zh-CN" dirty="0"/>
                  <a:t>2</a:t>
                </a:r>
                <a:r>
                  <a:rPr lang="zh-CN" altLang="en-US" dirty="0"/>
                  <a:t>、</a:t>
                </a:r>
                <a:r>
                  <a:rPr lang="en-US" altLang="zh-CN" dirty="0"/>
                  <a:t>74LS151</a:t>
                </a:r>
                <a:r>
                  <a:rPr lang="zh-CN" altLang="en-US" dirty="0"/>
                  <a:t>输出表达式</a:t>
                </a:r>
                <a:endParaRPr lang="en-US" altLang="zh-CN" dirty="0"/>
              </a:p>
              <a:p>
                <a:pPr marL="0" indent="0">
                  <a:buNone/>
                </a:pPr>
                <a:r>
                  <a:rPr lang="en-US" altLang="zh-CN" dirty="0"/>
                  <a:t>Z=</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0+</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e>
                    </m:acc>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e>
                    </m:acc>
                    <m:r>
                      <m:rPr>
                        <m:sty m:val="p"/>
                      </m:rPr>
                      <a:rPr lang="en-US" altLang="zh-CN" b="0" i="0" smtClean="0">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2</m:t>
                        </m:r>
                      </m:e>
                    </m:acc>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3+</m:t>
                    </m:r>
                    <m:r>
                      <m:rPr>
                        <m:sty m:val="p"/>
                      </m:rPr>
                      <a:rPr lang="en-US" altLang="zh-CN" b="0" i="0" smtClean="0">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4+</m:t>
                    </m:r>
                    <m:r>
                      <m:rPr>
                        <m:sty m:val="p"/>
                      </m:rPr>
                      <a:rPr lang="en-US" altLang="zh-CN" b="0" i="0" smtClean="0">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1</m:t>
                        </m:r>
                      </m:e>
                    </m:acc>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5+</m:t>
                    </m:r>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b="0" i="0" smtClean="0">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6+</m:t>
                    </m:r>
                    <m:r>
                      <m:rPr>
                        <m:sty m:val="p"/>
                      </m:rPr>
                      <a:rPr lang="en-US" altLang="zh-CN" b="0" i="0" smtClean="0">
                        <a:latin typeface="Cambria Math"/>
                      </a:rPr>
                      <m:t>S</m:t>
                    </m:r>
                    <m:r>
                      <a:rPr lang="en-US" altLang="zh-CN">
                        <a:latin typeface="Cambria Math" panose="02040503050406030204" pitchFamily="18" charset="0"/>
                      </a:rPr>
                      <m:t>2</m:t>
                    </m:r>
                    <m:r>
                      <m:rPr>
                        <m:sty m:val="p"/>
                      </m:rPr>
                      <a:rPr lang="en-US" altLang="zh-CN" b="0" i="0" smtClean="0">
                        <a:latin typeface="Cambria Math"/>
                      </a:rPr>
                      <m:t>S</m:t>
                    </m:r>
                    <m:r>
                      <a:rPr lang="en-US" altLang="zh-CN">
                        <a:latin typeface="Cambria Math" panose="02040503050406030204" pitchFamily="18" charset="0"/>
                      </a:rPr>
                      <m:t>1</m:t>
                    </m:r>
                    <m:r>
                      <m:rPr>
                        <m:sty m:val="p"/>
                      </m:rPr>
                      <a:rPr lang="en-US" altLang="zh-CN" b="0" i="0" smtClean="0">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7</m:t>
                    </m:r>
                  </m:oMath>
                </a14:m>
                <a:endParaRPr lang="zh-CN" altLang="zh-CN" dirty="0"/>
              </a:p>
              <a:p>
                <a:pPr marL="0"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p:nvPr>
            </p:nvSpPr>
            <p:spPr>
              <a:blipFill rotWithShape="1">
                <a:blip r:embed="rId2" cstate="print"/>
                <a:stretch>
                  <a:fillRect l="-1852" t="-1875"/>
                </a:stretch>
              </a:blipFill>
            </p:spPr>
            <p:txBody>
              <a:bodyPr/>
              <a:lstStyle/>
              <a:p>
                <a:r>
                  <a:rPr lang="zh-CN" altLang="en-US">
                    <a:noFill/>
                  </a:rPr>
                  <a:t> </a:t>
                </a:r>
              </a:p>
            </p:txBody>
          </p:sp>
        </mc:Fallback>
      </mc:AlternateContent>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2845336"/>
            <a:ext cx="7215336" cy="295992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p:nvPr>
            </p:nvSpPr>
            <p:spPr>
              <a:xfrm>
                <a:off x="457200" y="274638"/>
                <a:ext cx="8229600" cy="6583362"/>
              </a:xfrm>
            </p:spPr>
            <p:txBody>
              <a:bodyPr>
                <a:normAutofit/>
              </a:bodyPr>
              <a:lstStyle/>
              <a:p>
                <a:pPr marL="0" indent="0">
                  <a:buNone/>
                </a:pPr>
                <a:r>
                  <a:rPr lang="zh-CN" altLang="en-US" dirty="0"/>
                  <a:t>根据</a:t>
                </a:r>
                <a:r>
                  <a:rPr lang="en-US" altLang="zh-CN" dirty="0"/>
                  <a:t>Y</a:t>
                </a:r>
                <a:r>
                  <a:rPr lang="zh-CN" altLang="en-US" dirty="0"/>
                  <a:t>的真值表可得：</a:t>
                </a:r>
                <a:endParaRPr lang="en-US" altLang="zh-CN" dirty="0"/>
              </a:p>
              <a:p>
                <a:pPr marL="0" indent="0">
                  <a:buNone/>
                </a:pPr>
                <a:r>
                  <a:rPr lang="en-US" altLang="zh-CN" dirty="0"/>
                  <a:t>Y=M1M0AB+M1M0AB+M1M0AB+M1M0AB+M1M0AB+M1M0AB+M1M0AB+M1M0AB</a:t>
                </a:r>
              </a:p>
              <a:p>
                <a:pPr marL="0" indent="0">
                  <a:buNone/>
                </a:pPr>
                <a:r>
                  <a:rPr lang="en-US" altLang="zh-CN" dirty="0"/>
                  <a:t>  =M1M0A*0+M1M0A*B+M1M0A*B+M1M0A*1+M1M0A*B</a:t>
                </a:r>
              </a:p>
              <a:p>
                <a:pPr marL="0" indent="0">
                  <a:buNone/>
                </a:pPr>
                <a:r>
                  <a:rPr lang="en-US" altLang="zh-CN" dirty="0"/>
                  <a:t>    +M1M0A*B+M1M0A*1+M1M0A*0</a:t>
                </a:r>
              </a:p>
              <a:p>
                <a:pPr marL="0" indent="0">
                  <a:buNone/>
                </a:pPr>
                <a:endParaRPr lang="en-US" altLang="zh-CN" dirty="0"/>
              </a:p>
              <a:p>
                <a:pPr marL="0" indent="0">
                  <a:buNone/>
                </a:pPr>
                <a:r>
                  <a:rPr lang="en-US" altLang="zh-CN" dirty="0"/>
                  <a:t> 74LS151</a:t>
                </a:r>
                <a:r>
                  <a:rPr lang="zh-CN" altLang="en-US" dirty="0"/>
                  <a:t>输出表达式为：</a:t>
                </a:r>
                <a:endParaRPr lang="en-US" altLang="zh-CN" dirty="0"/>
              </a:p>
              <a:p>
                <a:pPr marL="0" indent="0">
                  <a:buNone/>
                </a:pPr>
                <a:r>
                  <a:rPr lang="en-US" altLang="zh-CN" dirty="0"/>
                  <a:t>Z=</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0+</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e>
                    </m:acc>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e>
                    </m:acc>
                    <m:r>
                      <m:rPr>
                        <m:sty m:val="p"/>
                      </m:rPr>
                      <a:rPr lang="en-US" altLang="zh-CN">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2</m:t>
                        </m:r>
                      </m:e>
                    </m:acc>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3+</m:t>
                    </m:r>
                    <m:r>
                      <m:rPr>
                        <m:sty m:val="p"/>
                      </m:rPr>
                      <a:rPr lang="en-US" altLang="zh-CN">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4+</m:t>
                    </m:r>
                    <m:r>
                      <m:rPr>
                        <m:sty m:val="p"/>
                      </m:rPr>
                      <a:rPr lang="en-US" altLang="zh-CN">
                        <a:latin typeface="Cambria Math"/>
                      </a:rPr>
                      <m:t>S</m:t>
                    </m:r>
                    <m:r>
                      <a:rPr lang="en-US" altLang="zh-CN">
                        <a:latin typeface="Cambria Math" panose="02040503050406030204" pitchFamily="18" charset="0"/>
                      </a:rPr>
                      <m:t>2</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1</m:t>
                        </m:r>
                      </m:e>
                    </m:acc>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5+</m:t>
                    </m:r>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acc>
                      <m:accPr>
                        <m:chr m:val="̅"/>
                        <m:ctrlPr>
                          <a:rPr lang="zh-CN" altLang="zh-CN" i="1">
                            <a:latin typeface="Cambria Math" panose="02040503050406030204" pitchFamily="18" charset="0"/>
                          </a:rPr>
                        </m:ctrlPr>
                      </m:accPr>
                      <m:e>
                        <m:r>
                          <m:rPr>
                            <m:sty m:val="p"/>
                          </m:rPr>
                          <a:rPr lang="en-US" altLang="zh-CN">
                            <a:latin typeface="Cambria Math"/>
                          </a:rPr>
                          <m:t>S</m:t>
                        </m:r>
                        <m:r>
                          <a:rPr lang="en-US" altLang="zh-CN">
                            <a:latin typeface="Cambria Math" panose="02040503050406030204" pitchFamily="18" charset="0"/>
                          </a:rPr>
                          <m:t>0</m:t>
                        </m:r>
                      </m:e>
                    </m:acc>
                    <m:r>
                      <m:rPr>
                        <m:sty m:val="p"/>
                      </m:rPr>
                      <a:rPr lang="en-US" altLang="zh-CN">
                        <a:latin typeface="Cambria Math" panose="02040503050406030204" pitchFamily="18" charset="0"/>
                      </a:rPr>
                      <m:t>D</m:t>
                    </m:r>
                    <m:r>
                      <a:rPr lang="en-US" altLang="zh-CN">
                        <a:latin typeface="Cambria Math" panose="02040503050406030204" pitchFamily="18" charset="0"/>
                      </a:rPr>
                      <m:t>6+</m:t>
                    </m:r>
                    <m:r>
                      <m:rPr>
                        <m:sty m:val="p"/>
                      </m:rPr>
                      <a:rPr lang="en-US" altLang="zh-CN">
                        <a:latin typeface="Cambria Math"/>
                      </a:rPr>
                      <m:t>S</m:t>
                    </m:r>
                    <m:r>
                      <a:rPr lang="en-US" altLang="zh-CN">
                        <a:latin typeface="Cambria Math" panose="02040503050406030204" pitchFamily="18" charset="0"/>
                      </a:rPr>
                      <m:t>2</m:t>
                    </m:r>
                    <m:r>
                      <m:rPr>
                        <m:sty m:val="p"/>
                      </m:rPr>
                      <a:rPr lang="en-US" altLang="zh-CN">
                        <a:latin typeface="Cambria Math"/>
                      </a:rPr>
                      <m:t>S</m:t>
                    </m:r>
                    <m:r>
                      <a:rPr lang="en-US" altLang="zh-CN">
                        <a:latin typeface="Cambria Math" panose="02040503050406030204" pitchFamily="18" charset="0"/>
                      </a:rPr>
                      <m:t>1</m:t>
                    </m:r>
                    <m:r>
                      <m:rPr>
                        <m:sty m:val="p"/>
                      </m:rPr>
                      <a:rPr lang="en-US" altLang="zh-CN">
                        <a:latin typeface="Cambria Math"/>
                      </a:rPr>
                      <m:t>S</m:t>
                    </m:r>
                    <m:r>
                      <a:rPr lang="en-US" altLang="zh-CN">
                        <a:latin typeface="Cambria Math" panose="02040503050406030204" pitchFamily="18" charset="0"/>
                      </a:rPr>
                      <m:t>0</m:t>
                    </m:r>
                    <m:r>
                      <m:rPr>
                        <m:sty m:val="p"/>
                      </m:rPr>
                      <a:rPr lang="en-US" altLang="zh-CN">
                        <a:latin typeface="Cambria Math" panose="02040503050406030204" pitchFamily="18" charset="0"/>
                      </a:rPr>
                      <m:t>D</m:t>
                    </m:r>
                    <m:r>
                      <a:rPr lang="en-US" altLang="zh-CN">
                        <a:latin typeface="Cambria Math" panose="02040503050406030204" pitchFamily="18" charset="0"/>
                      </a:rPr>
                      <m:t>7</m:t>
                    </m:r>
                  </m:oMath>
                </a14:m>
                <a:endParaRPr lang="zh-CN" altLang="zh-CN" dirty="0"/>
              </a:p>
              <a:p>
                <a:pPr marL="0" indent="0">
                  <a:buNone/>
                </a:pPr>
                <a:r>
                  <a:rPr lang="en-US" altLang="zh-CN" dirty="0"/>
                  <a:t>   </a:t>
                </a:r>
              </a:p>
              <a:p>
                <a:pPr marL="0" indent="0">
                  <a:buNone/>
                </a:pPr>
                <a:r>
                  <a:rPr lang="zh-CN" altLang="en-US" dirty="0"/>
                  <a:t>将</a:t>
                </a:r>
                <a:r>
                  <a:rPr lang="en-US" altLang="zh-CN" dirty="0"/>
                  <a:t>Y</a:t>
                </a:r>
                <a:r>
                  <a:rPr lang="zh-CN" altLang="en-US" dirty="0"/>
                  <a:t>的输出表达式与与</a:t>
                </a:r>
                <a:r>
                  <a:rPr lang="en-US" altLang="zh-CN" dirty="0"/>
                  <a:t>74LS151</a:t>
                </a:r>
                <a:r>
                  <a:rPr lang="zh-CN" altLang="en-US" dirty="0"/>
                  <a:t>的输出表达式对比得出</a:t>
                </a:r>
                <a:endParaRPr lang="en-US" altLang="zh-CN" dirty="0"/>
              </a:p>
              <a:p>
                <a:pPr marL="0" lvl="0" indent="0">
                  <a:buNone/>
                </a:pPr>
                <a:r>
                  <a:rPr lang="zh-CN" altLang="en-US" dirty="0"/>
                  <a:t>令</a:t>
                </a:r>
                <a:r>
                  <a:rPr lang="en-US" altLang="zh-CN" dirty="0"/>
                  <a:t>S2=M1,S1=M0,S0=A</a:t>
                </a:r>
                <a:r>
                  <a:rPr lang="en-US" altLang="zh-CN" dirty="0">
                    <a:solidFill>
                      <a:prstClr val="black"/>
                    </a:solidFill>
                  </a:rPr>
                  <a:t>, D1=D2=D4=B,D5=B</a:t>
                </a:r>
              </a:p>
              <a:p>
                <a:pPr marL="0" lvl="0" indent="0">
                  <a:buNone/>
                </a:pPr>
                <a:r>
                  <a:rPr lang="zh-CN" altLang="en-US" dirty="0">
                    <a:solidFill>
                      <a:prstClr val="black"/>
                    </a:solidFill>
                  </a:rPr>
                  <a:t>置</a:t>
                </a:r>
                <a:r>
                  <a:rPr lang="en-US" altLang="zh-CN" dirty="0">
                    <a:solidFill>
                      <a:prstClr val="black"/>
                    </a:solidFill>
                  </a:rPr>
                  <a:t>D0,D7=0</a:t>
                </a:r>
                <a:r>
                  <a:rPr lang="zh-CN" altLang="en-US" dirty="0">
                    <a:solidFill>
                      <a:prstClr val="black"/>
                    </a:solidFill>
                  </a:rPr>
                  <a:t>（低电平），</a:t>
                </a:r>
                <a:r>
                  <a:rPr lang="en-US" altLang="zh-CN" dirty="0">
                    <a:solidFill>
                      <a:prstClr val="black"/>
                    </a:solidFill>
                  </a:rPr>
                  <a:t>D3,D6=1</a:t>
                </a:r>
                <a:r>
                  <a:rPr lang="zh-CN" altLang="en-US" dirty="0">
                    <a:solidFill>
                      <a:prstClr val="black"/>
                    </a:solidFill>
                  </a:rPr>
                  <a:t>（高电平）</a:t>
                </a:r>
                <a:endParaRPr lang="en-US" altLang="zh-CN" dirty="0">
                  <a:solidFill>
                    <a:prstClr val="black"/>
                  </a:solidFill>
                </a:endParaRPr>
              </a:p>
              <a:p>
                <a:pPr marL="0" indent="0">
                  <a:buNone/>
                </a:pPr>
                <a:r>
                  <a:rPr lang="en-US" altLang="zh-CN" dirty="0"/>
                  <a:t> Y=Z</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p:nvPr>
            </p:nvSpPr>
            <p:spPr>
              <a:xfrm>
                <a:off x="457200" y="274638"/>
                <a:ext cx="8229600" cy="6583362"/>
              </a:xfrm>
              <a:blipFill rotWithShape="0">
                <a:blip r:embed="rId2" cstate="print"/>
                <a:stretch>
                  <a:fillRect l="-1333" t="-1111" r="-667" b="-1389"/>
                </a:stretch>
              </a:blipFill>
            </p:spPr>
            <p:txBody>
              <a:bodyPr/>
              <a:lstStyle/>
              <a:p>
                <a:r>
                  <a:rPr lang="zh-CN" altLang="en-US">
                    <a:noFill/>
                  </a:rPr>
                  <a:t> </a:t>
                </a:r>
              </a:p>
            </p:txBody>
          </p:sp>
        </mc:Fallback>
      </mc:AlternateContent>
      <p:cxnSp>
        <p:nvCxnSpPr>
          <p:cNvPr id="3" name="直接连接符 2"/>
          <p:cNvCxnSpPr/>
          <p:nvPr/>
        </p:nvCxnSpPr>
        <p:spPr>
          <a:xfrm>
            <a:off x="930596" y="766109"/>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1290636"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275856"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411760"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23928"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395092"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932040" y="766109"/>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99348" y="764704"/>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67300" y="764704"/>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50676" y="1196752"/>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1600" y="1196752"/>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87824" y="1196752"/>
            <a:ext cx="12851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203848" y="1196752"/>
            <a:ext cx="12851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86980" y="1196752"/>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72200" y="5445224"/>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30596" y="170080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290636"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722684"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483768" y="1700808"/>
            <a:ext cx="28803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43808"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891036"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098948"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683124"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87380"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55332" y="170080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226740" y="213285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475656" y="2132856"/>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491880" y="2132856"/>
            <a:ext cx="20052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1419150" y="1988840"/>
            <a:ext cx="128514"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332362" y="1988840"/>
            <a:ext cx="200522"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932040" y="1988840"/>
            <a:ext cx="463052"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6500714" y="1988840"/>
            <a:ext cx="591566"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2123728" y="2492896"/>
            <a:ext cx="928353"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flipV="1">
            <a:off x="3692402" y="2492896"/>
            <a:ext cx="1455662"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flipV="1">
            <a:off x="4891036" y="2492896"/>
            <a:ext cx="2057228"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419150" y="4293096"/>
            <a:ext cx="0" cy="2160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419150" y="4509120"/>
            <a:ext cx="68252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8244408" y="1988840"/>
            <a:ext cx="0" cy="25202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p:nvPr/>
        </p:nvSpPr>
        <p:spPr>
          <a:xfrm>
            <a:off x="457200" y="274638"/>
            <a:ext cx="8229600" cy="58515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ct val="50000"/>
              </a:spcBef>
              <a:buNone/>
            </a:pPr>
            <a:r>
              <a:rPr lang="en-US" altLang="zh-CN" dirty="0"/>
              <a:t>3</a:t>
            </a:r>
            <a:r>
              <a:rPr lang="zh-CN" altLang="en-US" dirty="0"/>
              <a:t>、静态测试，用“</a:t>
            </a:r>
            <a:r>
              <a:rPr lang="en-US" altLang="zh-CN" dirty="0"/>
              <a:t>0-1</a:t>
            </a:r>
            <a:r>
              <a:rPr lang="zh-CN" altLang="en-US" dirty="0"/>
              <a:t>”显示器检查输出是否符合真值表。注意接电源，接地，附加控制端</a:t>
            </a:r>
            <a:r>
              <a:rPr lang="en-US" altLang="zh-CN" dirty="0"/>
              <a:t>E</a:t>
            </a:r>
            <a:r>
              <a:rPr lang="zh-CN" altLang="en-US" dirty="0"/>
              <a:t>应接低电平。</a:t>
            </a:r>
          </a:p>
          <a:p>
            <a:pPr marL="0" indent="0">
              <a:buFont typeface="Arial" panose="020B0604020202020204" pitchFamily="34" charset="0"/>
              <a:buNone/>
            </a:pPr>
            <a:endParaRPr lang="zh-CN" altLang="en-US" dirty="0"/>
          </a:p>
        </p:txBody>
      </p:sp>
      <p:cxnSp>
        <p:nvCxnSpPr>
          <p:cNvPr id="4" name="直接连接符 3"/>
          <p:cNvCxnSpPr/>
          <p:nvPr/>
        </p:nvCxnSpPr>
        <p:spPr>
          <a:xfrm>
            <a:off x="971600" y="1340768"/>
            <a:ext cx="25702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7"/>
          <p:cNvSpPr txBox="1">
            <a:spLocks noChangeArrowheads="1"/>
          </p:cNvSpPr>
          <p:nvPr/>
        </p:nvSpPr>
        <p:spPr bwMode="auto">
          <a:xfrm>
            <a:off x="179387" y="1055688"/>
            <a:ext cx="782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CP</a:t>
            </a:r>
          </a:p>
        </p:txBody>
      </p:sp>
      <p:sp>
        <p:nvSpPr>
          <p:cNvPr id="29699" name="Line 4"/>
          <p:cNvSpPr>
            <a:spLocks noChangeShapeType="1"/>
          </p:cNvSpPr>
          <p:nvPr/>
        </p:nvSpPr>
        <p:spPr bwMode="auto">
          <a:xfrm>
            <a:off x="1187450" y="1270000"/>
            <a:ext cx="2159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0" name="Line 5"/>
          <p:cNvSpPr>
            <a:spLocks noChangeShapeType="1"/>
          </p:cNvSpPr>
          <p:nvPr/>
        </p:nvSpPr>
        <p:spPr bwMode="auto">
          <a:xfrm flipV="1">
            <a:off x="14033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1" name="Line 6"/>
          <p:cNvSpPr>
            <a:spLocks noChangeShapeType="1"/>
          </p:cNvSpPr>
          <p:nvPr/>
        </p:nvSpPr>
        <p:spPr bwMode="auto">
          <a:xfrm>
            <a:off x="140335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2" name="Line 7"/>
          <p:cNvSpPr>
            <a:spLocks noChangeShapeType="1"/>
          </p:cNvSpPr>
          <p:nvPr/>
        </p:nvSpPr>
        <p:spPr bwMode="auto">
          <a:xfrm>
            <a:off x="16906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3" name="Line 8"/>
          <p:cNvSpPr>
            <a:spLocks noChangeShapeType="1"/>
          </p:cNvSpPr>
          <p:nvPr/>
        </p:nvSpPr>
        <p:spPr bwMode="auto">
          <a:xfrm>
            <a:off x="8750300" y="1270000"/>
            <a:ext cx="35877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4" name="Line 32"/>
          <p:cNvSpPr>
            <a:spLocks noChangeShapeType="1"/>
          </p:cNvSpPr>
          <p:nvPr/>
        </p:nvSpPr>
        <p:spPr bwMode="auto">
          <a:xfrm>
            <a:off x="68421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5" name="Line 33"/>
          <p:cNvSpPr>
            <a:spLocks noChangeShapeType="1"/>
          </p:cNvSpPr>
          <p:nvPr/>
        </p:nvSpPr>
        <p:spPr bwMode="auto">
          <a:xfrm flipV="1">
            <a:off x="9017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6" name="Line 34"/>
          <p:cNvSpPr>
            <a:spLocks noChangeShapeType="1"/>
          </p:cNvSpPr>
          <p:nvPr/>
        </p:nvSpPr>
        <p:spPr bwMode="auto">
          <a:xfrm>
            <a:off x="90170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7" name="Line 35"/>
          <p:cNvSpPr>
            <a:spLocks noChangeShapeType="1"/>
          </p:cNvSpPr>
          <p:nvPr/>
        </p:nvSpPr>
        <p:spPr bwMode="auto">
          <a:xfrm>
            <a:off x="11874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8" name="Line 38"/>
          <p:cNvSpPr>
            <a:spLocks noChangeShapeType="1"/>
          </p:cNvSpPr>
          <p:nvPr/>
        </p:nvSpPr>
        <p:spPr bwMode="auto">
          <a:xfrm>
            <a:off x="169068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09" name="Line 39"/>
          <p:cNvSpPr>
            <a:spLocks noChangeShapeType="1"/>
          </p:cNvSpPr>
          <p:nvPr/>
        </p:nvSpPr>
        <p:spPr bwMode="auto">
          <a:xfrm flipV="1">
            <a:off x="19081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0" name="Line 40"/>
          <p:cNvSpPr>
            <a:spLocks noChangeShapeType="1"/>
          </p:cNvSpPr>
          <p:nvPr/>
        </p:nvSpPr>
        <p:spPr bwMode="auto">
          <a:xfrm>
            <a:off x="190817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1" name="Line 41"/>
          <p:cNvSpPr>
            <a:spLocks noChangeShapeType="1"/>
          </p:cNvSpPr>
          <p:nvPr/>
        </p:nvSpPr>
        <p:spPr bwMode="auto">
          <a:xfrm>
            <a:off x="21939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2" name="Line 42"/>
          <p:cNvSpPr>
            <a:spLocks noChangeShapeType="1"/>
          </p:cNvSpPr>
          <p:nvPr/>
        </p:nvSpPr>
        <p:spPr bwMode="auto">
          <a:xfrm>
            <a:off x="219551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3" name="Line 43"/>
          <p:cNvSpPr>
            <a:spLocks noChangeShapeType="1"/>
          </p:cNvSpPr>
          <p:nvPr/>
        </p:nvSpPr>
        <p:spPr bwMode="auto">
          <a:xfrm flipV="1">
            <a:off x="24130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4" name="Line 44"/>
          <p:cNvSpPr>
            <a:spLocks noChangeShapeType="1"/>
          </p:cNvSpPr>
          <p:nvPr/>
        </p:nvSpPr>
        <p:spPr bwMode="auto">
          <a:xfrm>
            <a:off x="241300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5" name="Line 45"/>
          <p:cNvSpPr>
            <a:spLocks noChangeShapeType="1"/>
          </p:cNvSpPr>
          <p:nvPr/>
        </p:nvSpPr>
        <p:spPr bwMode="auto">
          <a:xfrm>
            <a:off x="26987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6" name="Line 46"/>
          <p:cNvSpPr>
            <a:spLocks noChangeShapeType="1"/>
          </p:cNvSpPr>
          <p:nvPr/>
        </p:nvSpPr>
        <p:spPr bwMode="auto">
          <a:xfrm>
            <a:off x="270033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7" name="Line 47"/>
          <p:cNvSpPr>
            <a:spLocks noChangeShapeType="1"/>
          </p:cNvSpPr>
          <p:nvPr/>
        </p:nvSpPr>
        <p:spPr bwMode="auto">
          <a:xfrm flipV="1">
            <a:off x="29178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8" name="Line 48"/>
          <p:cNvSpPr>
            <a:spLocks noChangeShapeType="1"/>
          </p:cNvSpPr>
          <p:nvPr/>
        </p:nvSpPr>
        <p:spPr bwMode="auto">
          <a:xfrm>
            <a:off x="291782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19" name="Line 49"/>
          <p:cNvSpPr>
            <a:spLocks noChangeShapeType="1"/>
          </p:cNvSpPr>
          <p:nvPr/>
        </p:nvSpPr>
        <p:spPr bwMode="auto">
          <a:xfrm>
            <a:off x="32035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0" name="Line 50"/>
          <p:cNvSpPr>
            <a:spLocks noChangeShapeType="1"/>
          </p:cNvSpPr>
          <p:nvPr/>
        </p:nvSpPr>
        <p:spPr bwMode="auto">
          <a:xfrm>
            <a:off x="3203575"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1" name="Line 51"/>
          <p:cNvSpPr>
            <a:spLocks noChangeShapeType="1"/>
          </p:cNvSpPr>
          <p:nvPr/>
        </p:nvSpPr>
        <p:spPr bwMode="auto">
          <a:xfrm flipV="1">
            <a:off x="342106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2" name="Line 52"/>
          <p:cNvSpPr>
            <a:spLocks noChangeShapeType="1"/>
          </p:cNvSpPr>
          <p:nvPr/>
        </p:nvSpPr>
        <p:spPr bwMode="auto">
          <a:xfrm>
            <a:off x="3421063"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3" name="Line 53"/>
          <p:cNvSpPr>
            <a:spLocks noChangeShapeType="1"/>
          </p:cNvSpPr>
          <p:nvPr/>
        </p:nvSpPr>
        <p:spPr bwMode="auto">
          <a:xfrm>
            <a:off x="370681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4" name="Line 54"/>
          <p:cNvSpPr>
            <a:spLocks noChangeShapeType="1"/>
          </p:cNvSpPr>
          <p:nvPr/>
        </p:nvSpPr>
        <p:spPr bwMode="auto">
          <a:xfrm>
            <a:off x="370840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5" name="Line 55"/>
          <p:cNvSpPr>
            <a:spLocks noChangeShapeType="1"/>
          </p:cNvSpPr>
          <p:nvPr/>
        </p:nvSpPr>
        <p:spPr bwMode="auto">
          <a:xfrm flipV="1">
            <a:off x="39258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6" name="Line 56"/>
          <p:cNvSpPr>
            <a:spLocks noChangeShapeType="1"/>
          </p:cNvSpPr>
          <p:nvPr/>
        </p:nvSpPr>
        <p:spPr bwMode="auto">
          <a:xfrm>
            <a:off x="392588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7" name="Line 57"/>
          <p:cNvSpPr>
            <a:spLocks noChangeShapeType="1"/>
          </p:cNvSpPr>
          <p:nvPr/>
        </p:nvSpPr>
        <p:spPr bwMode="auto">
          <a:xfrm>
            <a:off x="42116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8" name="Line 58"/>
          <p:cNvSpPr>
            <a:spLocks noChangeShapeType="1"/>
          </p:cNvSpPr>
          <p:nvPr/>
        </p:nvSpPr>
        <p:spPr bwMode="auto">
          <a:xfrm>
            <a:off x="421163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29" name="Line 59"/>
          <p:cNvSpPr>
            <a:spLocks noChangeShapeType="1"/>
          </p:cNvSpPr>
          <p:nvPr/>
        </p:nvSpPr>
        <p:spPr bwMode="auto">
          <a:xfrm flipV="1">
            <a:off x="44291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0" name="Line 60"/>
          <p:cNvSpPr>
            <a:spLocks noChangeShapeType="1"/>
          </p:cNvSpPr>
          <p:nvPr/>
        </p:nvSpPr>
        <p:spPr bwMode="auto">
          <a:xfrm>
            <a:off x="442912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1" name="Line 61"/>
          <p:cNvSpPr>
            <a:spLocks noChangeShapeType="1"/>
          </p:cNvSpPr>
          <p:nvPr/>
        </p:nvSpPr>
        <p:spPr bwMode="auto">
          <a:xfrm>
            <a:off x="47148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2" name="Line 62"/>
          <p:cNvSpPr>
            <a:spLocks noChangeShapeType="1"/>
          </p:cNvSpPr>
          <p:nvPr/>
        </p:nvSpPr>
        <p:spPr bwMode="auto">
          <a:xfrm>
            <a:off x="471646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3" name="Line 63"/>
          <p:cNvSpPr>
            <a:spLocks noChangeShapeType="1"/>
          </p:cNvSpPr>
          <p:nvPr/>
        </p:nvSpPr>
        <p:spPr bwMode="auto">
          <a:xfrm flipV="1">
            <a:off x="49339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4" name="Line 64"/>
          <p:cNvSpPr>
            <a:spLocks noChangeShapeType="1"/>
          </p:cNvSpPr>
          <p:nvPr/>
        </p:nvSpPr>
        <p:spPr bwMode="auto">
          <a:xfrm>
            <a:off x="493395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5" name="Line 65"/>
          <p:cNvSpPr>
            <a:spLocks noChangeShapeType="1"/>
          </p:cNvSpPr>
          <p:nvPr/>
        </p:nvSpPr>
        <p:spPr bwMode="auto">
          <a:xfrm>
            <a:off x="52197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6" name="Line 66"/>
          <p:cNvSpPr>
            <a:spLocks noChangeShapeType="1"/>
          </p:cNvSpPr>
          <p:nvPr/>
        </p:nvSpPr>
        <p:spPr bwMode="auto">
          <a:xfrm>
            <a:off x="521970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7" name="Line 67"/>
          <p:cNvSpPr>
            <a:spLocks noChangeShapeType="1"/>
          </p:cNvSpPr>
          <p:nvPr/>
        </p:nvSpPr>
        <p:spPr bwMode="auto">
          <a:xfrm flipV="1">
            <a:off x="54371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8" name="Line 68"/>
          <p:cNvSpPr>
            <a:spLocks noChangeShapeType="1"/>
          </p:cNvSpPr>
          <p:nvPr/>
        </p:nvSpPr>
        <p:spPr bwMode="auto">
          <a:xfrm>
            <a:off x="543718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39" name="Line 69"/>
          <p:cNvSpPr>
            <a:spLocks noChangeShapeType="1"/>
          </p:cNvSpPr>
          <p:nvPr/>
        </p:nvSpPr>
        <p:spPr bwMode="auto">
          <a:xfrm>
            <a:off x="57229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0" name="Line 70"/>
          <p:cNvSpPr>
            <a:spLocks noChangeShapeType="1"/>
          </p:cNvSpPr>
          <p:nvPr/>
        </p:nvSpPr>
        <p:spPr bwMode="auto">
          <a:xfrm>
            <a:off x="5724525" y="1270000"/>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1" name="Line 71"/>
          <p:cNvSpPr>
            <a:spLocks noChangeShapeType="1"/>
          </p:cNvSpPr>
          <p:nvPr/>
        </p:nvSpPr>
        <p:spPr bwMode="auto">
          <a:xfrm flipV="1">
            <a:off x="5942013" y="981075"/>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2" name="Line 72"/>
          <p:cNvSpPr>
            <a:spLocks noChangeShapeType="1"/>
          </p:cNvSpPr>
          <p:nvPr/>
        </p:nvSpPr>
        <p:spPr bwMode="auto">
          <a:xfrm>
            <a:off x="5942013" y="981075"/>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3" name="Line 73"/>
          <p:cNvSpPr>
            <a:spLocks noChangeShapeType="1"/>
          </p:cNvSpPr>
          <p:nvPr/>
        </p:nvSpPr>
        <p:spPr bwMode="auto">
          <a:xfrm>
            <a:off x="6227763" y="981075"/>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4" name="Line 74"/>
          <p:cNvSpPr>
            <a:spLocks noChangeShapeType="1"/>
          </p:cNvSpPr>
          <p:nvPr/>
        </p:nvSpPr>
        <p:spPr bwMode="auto">
          <a:xfrm>
            <a:off x="6227763"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5" name="Line 75"/>
          <p:cNvSpPr>
            <a:spLocks noChangeShapeType="1"/>
          </p:cNvSpPr>
          <p:nvPr/>
        </p:nvSpPr>
        <p:spPr bwMode="auto">
          <a:xfrm flipV="1">
            <a:off x="644525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6" name="Line 76"/>
          <p:cNvSpPr>
            <a:spLocks noChangeShapeType="1"/>
          </p:cNvSpPr>
          <p:nvPr/>
        </p:nvSpPr>
        <p:spPr bwMode="auto">
          <a:xfrm>
            <a:off x="6445250"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7" name="Line 77"/>
          <p:cNvSpPr>
            <a:spLocks noChangeShapeType="1"/>
          </p:cNvSpPr>
          <p:nvPr/>
        </p:nvSpPr>
        <p:spPr bwMode="auto">
          <a:xfrm>
            <a:off x="6731000"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8" name="Line 78"/>
          <p:cNvSpPr>
            <a:spLocks noChangeShapeType="1"/>
          </p:cNvSpPr>
          <p:nvPr/>
        </p:nvSpPr>
        <p:spPr bwMode="auto">
          <a:xfrm>
            <a:off x="673100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49" name="Line 79"/>
          <p:cNvSpPr>
            <a:spLocks noChangeShapeType="1"/>
          </p:cNvSpPr>
          <p:nvPr/>
        </p:nvSpPr>
        <p:spPr bwMode="auto">
          <a:xfrm flipV="1">
            <a:off x="69484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0" name="Line 80"/>
          <p:cNvSpPr>
            <a:spLocks noChangeShapeType="1"/>
          </p:cNvSpPr>
          <p:nvPr/>
        </p:nvSpPr>
        <p:spPr bwMode="auto">
          <a:xfrm>
            <a:off x="694848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1" name="Line 81"/>
          <p:cNvSpPr>
            <a:spLocks noChangeShapeType="1"/>
          </p:cNvSpPr>
          <p:nvPr/>
        </p:nvSpPr>
        <p:spPr bwMode="auto">
          <a:xfrm>
            <a:off x="72342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2" name="Line 82"/>
          <p:cNvSpPr>
            <a:spLocks noChangeShapeType="1"/>
          </p:cNvSpPr>
          <p:nvPr/>
        </p:nvSpPr>
        <p:spPr bwMode="auto">
          <a:xfrm>
            <a:off x="7235825"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3" name="Line 83"/>
          <p:cNvSpPr>
            <a:spLocks noChangeShapeType="1"/>
          </p:cNvSpPr>
          <p:nvPr/>
        </p:nvSpPr>
        <p:spPr bwMode="auto">
          <a:xfrm flipV="1">
            <a:off x="745331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4" name="Line 84"/>
          <p:cNvSpPr>
            <a:spLocks noChangeShapeType="1"/>
          </p:cNvSpPr>
          <p:nvPr/>
        </p:nvSpPr>
        <p:spPr bwMode="auto">
          <a:xfrm>
            <a:off x="7453313"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5" name="Line 85"/>
          <p:cNvSpPr>
            <a:spLocks noChangeShapeType="1"/>
          </p:cNvSpPr>
          <p:nvPr/>
        </p:nvSpPr>
        <p:spPr bwMode="auto">
          <a:xfrm>
            <a:off x="7739063"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6" name="Line 86"/>
          <p:cNvSpPr>
            <a:spLocks noChangeShapeType="1"/>
          </p:cNvSpPr>
          <p:nvPr/>
        </p:nvSpPr>
        <p:spPr bwMode="auto">
          <a:xfrm>
            <a:off x="7740650" y="1271588"/>
            <a:ext cx="2143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7" name="Line 87"/>
          <p:cNvSpPr>
            <a:spLocks noChangeShapeType="1"/>
          </p:cNvSpPr>
          <p:nvPr/>
        </p:nvSpPr>
        <p:spPr bwMode="auto">
          <a:xfrm flipV="1">
            <a:off x="795813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8" name="Line 88"/>
          <p:cNvSpPr>
            <a:spLocks noChangeShapeType="1"/>
          </p:cNvSpPr>
          <p:nvPr/>
        </p:nvSpPr>
        <p:spPr bwMode="auto">
          <a:xfrm>
            <a:off x="7958138" y="982663"/>
            <a:ext cx="2873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59" name="Line 89"/>
          <p:cNvSpPr>
            <a:spLocks noChangeShapeType="1"/>
          </p:cNvSpPr>
          <p:nvPr/>
        </p:nvSpPr>
        <p:spPr bwMode="auto">
          <a:xfrm>
            <a:off x="8243888"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60" name="Line 91"/>
          <p:cNvSpPr>
            <a:spLocks noChangeShapeType="1"/>
          </p:cNvSpPr>
          <p:nvPr/>
        </p:nvSpPr>
        <p:spPr bwMode="auto">
          <a:xfrm>
            <a:off x="1187450" y="1127125"/>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1" name="Line 92"/>
          <p:cNvSpPr>
            <a:spLocks noChangeShapeType="1"/>
          </p:cNvSpPr>
          <p:nvPr/>
        </p:nvSpPr>
        <p:spPr bwMode="auto">
          <a:xfrm>
            <a:off x="1692275"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2" name="Line 93"/>
          <p:cNvSpPr>
            <a:spLocks noChangeShapeType="1"/>
          </p:cNvSpPr>
          <p:nvPr/>
        </p:nvSpPr>
        <p:spPr bwMode="auto">
          <a:xfrm>
            <a:off x="2195513"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3" name="Line 94"/>
          <p:cNvSpPr>
            <a:spLocks noChangeShapeType="1"/>
          </p:cNvSpPr>
          <p:nvPr/>
        </p:nvSpPr>
        <p:spPr bwMode="auto">
          <a:xfrm>
            <a:off x="2700338"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4" name="Line 95"/>
          <p:cNvSpPr>
            <a:spLocks noChangeShapeType="1"/>
          </p:cNvSpPr>
          <p:nvPr/>
        </p:nvSpPr>
        <p:spPr bwMode="auto">
          <a:xfrm>
            <a:off x="3203575" y="1127125"/>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5" name="Line 96"/>
          <p:cNvSpPr>
            <a:spLocks noChangeShapeType="1"/>
          </p:cNvSpPr>
          <p:nvPr/>
        </p:nvSpPr>
        <p:spPr bwMode="auto">
          <a:xfrm>
            <a:off x="3708400"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6" name="Line 97"/>
          <p:cNvSpPr>
            <a:spLocks noChangeShapeType="1"/>
          </p:cNvSpPr>
          <p:nvPr/>
        </p:nvSpPr>
        <p:spPr bwMode="auto">
          <a:xfrm>
            <a:off x="4211638"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7" name="Line 98"/>
          <p:cNvSpPr>
            <a:spLocks noChangeShapeType="1"/>
          </p:cNvSpPr>
          <p:nvPr/>
        </p:nvSpPr>
        <p:spPr bwMode="auto">
          <a:xfrm>
            <a:off x="4716463"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8" name="Line 99"/>
          <p:cNvSpPr>
            <a:spLocks noChangeShapeType="1"/>
          </p:cNvSpPr>
          <p:nvPr/>
        </p:nvSpPr>
        <p:spPr bwMode="auto">
          <a:xfrm>
            <a:off x="5219700"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69" name="Line 100"/>
          <p:cNvSpPr>
            <a:spLocks noChangeShapeType="1"/>
          </p:cNvSpPr>
          <p:nvPr/>
        </p:nvSpPr>
        <p:spPr bwMode="auto">
          <a:xfrm>
            <a:off x="5724525"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0" name="Line 101"/>
          <p:cNvSpPr>
            <a:spLocks noChangeShapeType="1"/>
          </p:cNvSpPr>
          <p:nvPr/>
        </p:nvSpPr>
        <p:spPr bwMode="auto">
          <a:xfrm>
            <a:off x="6227763" y="1341438"/>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1" name="Line 102"/>
          <p:cNvSpPr>
            <a:spLocks noChangeShapeType="1"/>
          </p:cNvSpPr>
          <p:nvPr/>
        </p:nvSpPr>
        <p:spPr bwMode="auto">
          <a:xfrm>
            <a:off x="6732588" y="1341438"/>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2" name="Line 103"/>
          <p:cNvSpPr>
            <a:spLocks noChangeShapeType="1"/>
          </p:cNvSpPr>
          <p:nvPr/>
        </p:nvSpPr>
        <p:spPr bwMode="auto">
          <a:xfrm>
            <a:off x="7235825" y="1198563"/>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3" name="Line 104"/>
          <p:cNvSpPr>
            <a:spLocks noChangeShapeType="1"/>
          </p:cNvSpPr>
          <p:nvPr/>
        </p:nvSpPr>
        <p:spPr bwMode="auto">
          <a:xfrm>
            <a:off x="7740650"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4" name="Line 105"/>
          <p:cNvSpPr>
            <a:spLocks noChangeShapeType="1"/>
          </p:cNvSpPr>
          <p:nvPr/>
        </p:nvSpPr>
        <p:spPr bwMode="auto">
          <a:xfrm>
            <a:off x="8243888" y="1270000"/>
            <a:ext cx="0" cy="5832475"/>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p>
        </p:txBody>
      </p:sp>
      <p:sp>
        <p:nvSpPr>
          <p:cNvPr id="29775" name="Line 107"/>
          <p:cNvSpPr>
            <a:spLocks noChangeShapeType="1"/>
          </p:cNvSpPr>
          <p:nvPr/>
        </p:nvSpPr>
        <p:spPr bwMode="auto">
          <a:xfrm>
            <a:off x="611188" y="2135188"/>
            <a:ext cx="57467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6" name="Line 108"/>
          <p:cNvSpPr>
            <a:spLocks noChangeShapeType="1"/>
          </p:cNvSpPr>
          <p:nvPr/>
        </p:nvSpPr>
        <p:spPr bwMode="auto">
          <a:xfrm>
            <a:off x="1185863"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7" name="Line 109"/>
          <p:cNvSpPr>
            <a:spLocks noChangeShapeType="1"/>
          </p:cNvSpPr>
          <p:nvPr/>
        </p:nvSpPr>
        <p:spPr bwMode="auto">
          <a:xfrm>
            <a:off x="1185863"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8" name="Line 110"/>
          <p:cNvSpPr>
            <a:spLocks noChangeShapeType="1"/>
          </p:cNvSpPr>
          <p:nvPr/>
        </p:nvSpPr>
        <p:spPr bwMode="auto">
          <a:xfrm>
            <a:off x="169227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79" name="Line 127"/>
          <p:cNvSpPr>
            <a:spLocks noChangeShapeType="1"/>
          </p:cNvSpPr>
          <p:nvPr/>
        </p:nvSpPr>
        <p:spPr bwMode="auto">
          <a:xfrm>
            <a:off x="1692275"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0" name="Line 128"/>
          <p:cNvSpPr>
            <a:spLocks noChangeShapeType="1"/>
          </p:cNvSpPr>
          <p:nvPr/>
        </p:nvSpPr>
        <p:spPr bwMode="auto">
          <a:xfrm>
            <a:off x="219392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1" name="Line 129"/>
          <p:cNvSpPr>
            <a:spLocks noChangeShapeType="1"/>
          </p:cNvSpPr>
          <p:nvPr/>
        </p:nvSpPr>
        <p:spPr bwMode="auto">
          <a:xfrm>
            <a:off x="2193925"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2" name="Line 130"/>
          <p:cNvSpPr>
            <a:spLocks noChangeShapeType="1"/>
          </p:cNvSpPr>
          <p:nvPr/>
        </p:nvSpPr>
        <p:spPr bwMode="auto">
          <a:xfrm>
            <a:off x="270033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3" name="Line 131"/>
          <p:cNvSpPr>
            <a:spLocks noChangeShapeType="1"/>
          </p:cNvSpPr>
          <p:nvPr/>
        </p:nvSpPr>
        <p:spPr bwMode="auto">
          <a:xfrm>
            <a:off x="2700338"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4" name="Line 132"/>
          <p:cNvSpPr>
            <a:spLocks noChangeShapeType="1"/>
          </p:cNvSpPr>
          <p:nvPr/>
        </p:nvSpPr>
        <p:spPr bwMode="auto">
          <a:xfrm>
            <a:off x="320198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5" name="Line 133"/>
          <p:cNvSpPr>
            <a:spLocks noChangeShapeType="1"/>
          </p:cNvSpPr>
          <p:nvPr/>
        </p:nvSpPr>
        <p:spPr bwMode="auto">
          <a:xfrm>
            <a:off x="3201988"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6" name="Line 134"/>
          <p:cNvSpPr>
            <a:spLocks noChangeShapeType="1"/>
          </p:cNvSpPr>
          <p:nvPr/>
        </p:nvSpPr>
        <p:spPr bwMode="auto">
          <a:xfrm>
            <a:off x="370840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7" name="Line 135"/>
          <p:cNvSpPr>
            <a:spLocks noChangeShapeType="1"/>
          </p:cNvSpPr>
          <p:nvPr/>
        </p:nvSpPr>
        <p:spPr bwMode="auto">
          <a:xfrm>
            <a:off x="3708400"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8" name="Line 136"/>
          <p:cNvSpPr>
            <a:spLocks noChangeShapeType="1"/>
          </p:cNvSpPr>
          <p:nvPr/>
        </p:nvSpPr>
        <p:spPr bwMode="auto">
          <a:xfrm>
            <a:off x="421005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89" name="Line 137"/>
          <p:cNvSpPr>
            <a:spLocks noChangeShapeType="1"/>
          </p:cNvSpPr>
          <p:nvPr/>
        </p:nvSpPr>
        <p:spPr bwMode="auto">
          <a:xfrm>
            <a:off x="4210050"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0" name="Line 138"/>
          <p:cNvSpPr>
            <a:spLocks noChangeShapeType="1"/>
          </p:cNvSpPr>
          <p:nvPr/>
        </p:nvSpPr>
        <p:spPr bwMode="auto">
          <a:xfrm>
            <a:off x="4716463"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1" name="Line 139"/>
          <p:cNvSpPr>
            <a:spLocks noChangeShapeType="1"/>
          </p:cNvSpPr>
          <p:nvPr/>
        </p:nvSpPr>
        <p:spPr bwMode="auto">
          <a:xfrm>
            <a:off x="4716463"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2" name="Line 140"/>
          <p:cNvSpPr>
            <a:spLocks noChangeShapeType="1"/>
          </p:cNvSpPr>
          <p:nvPr/>
        </p:nvSpPr>
        <p:spPr bwMode="auto">
          <a:xfrm>
            <a:off x="5218113"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3" name="Line 141"/>
          <p:cNvSpPr>
            <a:spLocks noChangeShapeType="1"/>
          </p:cNvSpPr>
          <p:nvPr/>
        </p:nvSpPr>
        <p:spPr bwMode="auto">
          <a:xfrm>
            <a:off x="5218113"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4" name="Line 142"/>
          <p:cNvSpPr>
            <a:spLocks noChangeShapeType="1"/>
          </p:cNvSpPr>
          <p:nvPr/>
        </p:nvSpPr>
        <p:spPr bwMode="auto">
          <a:xfrm>
            <a:off x="572452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5" name="Line 143"/>
          <p:cNvSpPr>
            <a:spLocks noChangeShapeType="1"/>
          </p:cNvSpPr>
          <p:nvPr/>
        </p:nvSpPr>
        <p:spPr bwMode="auto">
          <a:xfrm>
            <a:off x="5724525"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6" name="Line 144"/>
          <p:cNvSpPr>
            <a:spLocks noChangeShapeType="1"/>
          </p:cNvSpPr>
          <p:nvPr/>
        </p:nvSpPr>
        <p:spPr bwMode="auto">
          <a:xfrm>
            <a:off x="6226175"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7" name="Line 145"/>
          <p:cNvSpPr>
            <a:spLocks noChangeShapeType="1"/>
          </p:cNvSpPr>
          <p:nvPr/>
        </p:nvSpPr>
        <p:spPr bwMode="auto">
          <a:xfrm>
            <a:off x="6226175"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8" name="Line 146"/>
          <p:cNvSpPr>
            <a:spLocks noChangeShapeType="1"/>
          </p:cNvSpPr>
          <p:nvPr/>
        </p:nvSpPr>
        <p:spPr bwMode="auto">
          <a:xfrm>
            <a:off x="673258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99" name="Line 147"/>
          <p:cNvSpPr>
            <a:spLocks noChangeShapeType="1"/>
          </p:cNvSpPr>
          <p:nvPr/>
        </p:nvSpPr>
        <p:spPr bwMode="auto">
          <a:xfrm>
            <a:off x="6732588"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0" name="Line 148"/>
          <p:cNvSpPr>
            <a:spLocks noChangeShapeType="1"/>
          </p:cNvSpPr>
          <p:nvPr/>
        </p:nvSpPr>
        <p:spPr bwMode="auto">
          <a:xfrm>
            <a:off x="7234238"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1" name="Line 149"/>
          <p:cNvSpPr>
            <a:spLocks noChangeShapeType="1"/>
          </p:cNvSpPr>
          <p:nvPr/>
        </p:nvSpPr>
        <p:spPr bwMode="auto">
          <a:xfrm>
            <a:off x="7234238" y="1630363"/>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2" name="Line 150"/>
          <p:cNvSpPr>
            <a:spLocks noChangeShapeType="1"/>
          </p:cNvSpPr>
          <p:nvPr/>
        </p:nvSpPr>
        <p:spPr bwMode="auto">
          <a:xfrm>
            <a:off x="774065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3" name="Line 151"/>
          <p:cNvSpPr>
            <a:spLocks noChangeShapeType="1"/>
          </p:cNvSpPr>
          <p:nvPr/>
        </p:nvSpPr>
        <p:spPr bwMode="auto">
          <a:xfrm>
            <a:off x="7740650" y="2135188"/>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4" name="Line 152"/>
          <p:cNvSpPr>
            <a:spLocks noChangeShapeType="1"/>
          </p:cNvSpPr>
          <p:nvPr/>
        </p:nvSpPr>
        <p:spPr bwMode="auto">
          <a:xfrm>
            <a:off x="824230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5" name="Line 153"/>
          <p:cNvSpPr>
            <a:spLocks noChangeShapeType="1"/>
          </p:cNvSpPr>
          <p:nvPr/>
        </p:nvSpPr>
        <p:spPr bwMode="auto">
          <a:xfrm>
            <a:off x="8242300" y="1630363"/>
            <a:ext cx="50641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6" name="Line 155"/>
          <p:cNvSpPr>
            <a:spLocks noChangeShapeType="1"/>
          </p:cNvSpPr>
          <p:nvPr/>
        </p:nvSpPr>
        <p:spPr bwMode="auto">
          <a:xfrm>
            <a:off x="8243888" y="1271588"/>
            <a:ext cx="2143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7" name="Line 156"/>
          <p:cNvSpPr>
            <a:spLocks noChangeShapeType="1"/>
          </p:cNvSpPr>
          <p:nvPr/>
        </p:nvSpPr>
        <p:spPr bwMode="auto">
          <a:xfrm flipV="1">
            <a:off x="846137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8" name="Line 157"/>
          <p:cNvSpPr>
            <a:spLocks noChangeShapeType="1"/>
          </p:cNvSpPr>
          <p:nvPr/>
        </p:nvSpPr>
        <p:spPr bwMode="auto">
          <a:xfrm>
            <a:off x="8461375" y="982663"/>
            <a:ext cx="28733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09" name="Line 158"/>
          <p:cNvSpPr>
            <a:spLocks noChangeShapeType="1"/>
          </p:cNvSpPr>
          <p:nvPr/>
        </p:nvSpPr>
        <p:spPr bwMode="auto">
          <a:xfrm>
            <a:off x="8747125" y="982663"/>
            <a:ext cx="0" cy="2889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0" name="Line 159"/>
          <p:cNvSpPr>
            <a:spLocks noChangeShapeType="1"/>
          </p:cNvSpPr>
          <p:nvPr/>
        </p:nvSpPr>
        <p:spPr bwMode="auto">
          <a:xfrm>
            <a:off x="8750300" y="16303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1" name="Line 160"/>
          <p:cNvSpPr>
            <a:spLocks noChangeShapeType="1"/>
          </p:cNvSpPr>
          <p:nvPr/>
        </p:nvSpPr>
        <p:spPr bwMode="auto">
          <a:xfrm>
            <a:off x="8750300" y="2135188"/>
            <a:ext cx="3937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2" name="Line 161"/>
          <p:cNvSpPr>
            <a:spLocks noChangeShapeType="1"/>
          </p:cNvSpPr>
          <p:nvPr/>
        </p:nvSpPr>
        <p:spPr bwMode="auto">
          <a:xfrm flipV="1">
            <a:off x="468313" y="2998788"/>
            <a:ext cx="1223962"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3" name="Line 162"/>
          <p:cNvSpPr>
            <a:spLocks noChangeShapeType="1"/>
          </p:cNvSpPr>
          <p:nvPr/>
        </p:nvSpPr>
        <p:spPr bwMode="auto">
          <a:xfrm>
            <a:off x="1692275"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4" name="Line 163"/>
          <p:cNvSpPr>
            <a:spLocks noChangeShapeType="1"/>
          </p:cNvSpPr>
          <p:nvPr/>
        </p:nvSpPr>
        <p:spPr bwMode="auto">
          <a:xfrm flipV="1">
            <a:off x="1692275"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5" name="Line 164"/>
          <p:cNvSpPr>
            <a:spLocks noChangeShapeType="1"/>
          </p:cNvSpPr>
          <p:nvPr/>
        </p:nvSpPr>
        <p:spPr bwMode="auto">
          <a:xfrm>
            <a:off x="2700338"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6" name="Line 165"/>
          <p:cNvSpPr>
            <a:spLocks noChangeShapeType="1"/>
          </p:cNvSpPr>
          <p:nvPr/>
        </p:nvSpPr>
        <p:spPr bwMode="auto">
          <a:xfrm flipV="1">
            <a:off x="2700338" y="29987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7" name="Line 166"/>
          <p:cNvSpPr>
            <a:spLocks noChangeShapeType="1"/>
          </p:cNvSpPr>
          <p:nvPr/>
        </p:nvSpPr>
        <p:spPr bwMode="auto">
          <a:xfrm>
            <a:off x="3708400"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8" name="Line 167"/>
          <p:cNvSpPr>
            <a:spLocks noChangeShapeType="1"/>
          </p:cNvSpPr>
          <p:nvPr/>
        </p:nvSpPr>
        <p:spPr bwMode="auto">
          <a:xfrm flipV="1">
            <a:off x="3708400"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19" name="Line 168"/>
          <p:cNvSpPr>
            <a:spLocks noChangeShapeType="1"/>
          </p:cNvSpPr>
          <p:nvPr/>
        </p:nvSpPr>
        <p:spPr bwMode="auto">
          <a:xfrm>
            <a:off x="4716463"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0" name="Line 169"/>
          <p:cNvSpPr>
            <a:spLocks noChangeShapeType="1"/>
          </p:cNvSpPr>
          <p:nvPr/>
        </p:nvSpPr>
        <p:spPr bwMode="auto">
          <a:xfrm flipV="1">
            <a:off x="4716463" y="29987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1" name="Line 170"/>
          <p:cNvSpPr>
            <a:spLocks noChangeShapeType="1"/>
          </p:cNvSpPr>
          <p:nvPr/>
        </p:nvSpPr>
        <p:spPr bwMode="auto">
          <a:xfrm>
            <a:off x="5724525"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2" name="Line 171"/>
          <p:cNvSpPr>
            <a:spLocks noChangeShapeType="1"/>
          </p:cNvSpPr>
          <p:nvPr/>
        </p:nvSpPr>
        <p:spPr bwMode="auto">
          <a:xfrm flipV="1">
            <a:off x="5724525"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3" name="Line 172"/>
          <p:cNvSpPr>
            <a:spLocks noChangeShapeType="1"/>
          </p:cNvSpPr>
          <p:nvPr/>
        </p:nvSpPr>
        <p:spPr bwMode="auto">
          <a:xfrm>
            <a:off x="6732588"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4" name="Line 173"/>
          <p:cNvSpPr>
            <a:spLocks noChangeShapeType="1"/>
          </p:cNvSpPr>
          <p:nvPr/>
        </p:nvSpPr>
        <p:spPr bwMode="auto">
          <a:xfrm flipV="1">
            <a:off x="6732588" y="29987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5" name="Line 174"/>
          <p:cNvSpPr>
            <a:spLocks noChangeShapeType="1"/>
          </p:cNvSpPr>
          <p:nvPr/>
        </p:nvSpPr>
        <p:spPr bwMode="auto">
          <a:xfrm>
            <a:off x="7740650" y="2495550"/>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6" name="Line 175"/>
          <p:cNvSpPr>
            <a:spLocks noChangeShapeType="1"/>
          </p:cNvSpPr>
          <p:nvPr/>
        </p:nvSpPr>
        <p:spPr bwMode="auto">
          <a:xfrm flipV="1">
            <a:off x="7740650" y="2493963"/>
            <a:ext cx="1008063"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7" name="Line 176"/>
          <p:cNvSpPr>
            <a:spLocks noChangeShapeType="1"/>
          </p:cNvSpPr>
          <p:nvPr/>
        </p:nvSpPr>
        <p:spPr bwMode="auto">
          <a:xfrm>
            <a:off x="8748713" y="24939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8" name="Line 177"/>
          <p:cNvSpPr>
            <a:spLocks noChangeShapeType="1"/>
          </p:cNvSpPr>
          <p:nvPr/>
        </p:nvSpPr>
        <p:spPr bwMode="auto">
          <a:xfrm>
            <a:off x="8748713" y="2997200"/>
            <a:ext cx="395287"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29" name="Line 178"/>
          <p:cNvSpPr>
            <a:spLocks noChangeShapeType="1"/>
          </p:cNvSpPr>
          <p:nvPr/>
        </p:nvSpPr>
        <p:spPr bwMode="auto">
          <a:xfrm flipV="1">
            <a:off x="468313" y="4005263"/>
            <a:ext cx="22320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0" name="Line 179"/>
          <p:cNvSpPr>
            <a:spLocks noChangeShapeType="1"/>
          </p:cNvSpPr>
          <p:nvPr/>
        </p:nvSpPr>
        <p:spPr bwMode="auto">
          <a:xfrm>
            <a:off x="2700338" y="350043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1" name="Line 180"/>
          <p:cNvSpPr>
            <a:spLocks noChangeShapeType="1"/>
          </p:cNvSpPr>
          <p:nvPr/>
        </p:nvSpPr>
        <p:spPr bwMode="auto">
          <a:xfrm flipV="1">
            <a:off x="2700338" y="3502025"/>
            <a:ext cx="20161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2" name="Line 181"/>
          <p:cNvSpPr>
            <a:spLocks noChangeShapeType="1"/>
          </p:cNvSpPr>
          <p:nvPr/>
        </p:nvSpPr>
        <p:spPr bwMode="auto">
          <a:xfrm>
            <a:off x="4716463" y="350202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3" name="Line 182"/>
          <p:cNvSpPr>
            <a:spLocks noChangeShapeType="1"/>
          </p:cNvSpPr>
          <p:nvPr/>
        </p:nvSpPr>
        <p:spPr bwMode="auto">
          <a:xfrm flipV="1">
            <a:off x="4716463" y="4006850"/>
            <a:ext cx="20161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4" name="Line 183"/>
          <p:cNvSpPr>
            <a:spLocks noChangeShapeType="1"/>
          </p:cNvSpPr>
          <p:nvPr/>
        </p:nvSpPr>
        <p:spPr bwMode="auto">
          <a:xfrm>
            <a:off x="6732588" y="350202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5" name="Line 184"/>
          <p:cNvSpPr>
            <a:spLocks noChangeShapeType="1"/>
          </p:cNvSpPr>
          <p:nvPr/>
        </p:nvSpPr>
        <p:spPr bwMode="auto">
          <a:xfrm flipV="1">
            <a:off x="6732588" y="3503613"/>
            <a:ext cx="20161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6" name="Line 185"/>
          <p:cNvSpPr>
            <a:spLocks noChangeShapeType="1"/>
          </p:cNvSpPr>
          <p:nvPr/>
        </p:nvSpPr>
        <p:spPr bwMode="auto">
          <a:xfrm>
            <a:off x="8748713" y="350361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7" name="Line 186"/>
          <p:cNvSpPr>
            <a:spLocks noChangeShapeType="1"/>
          </p:cNvSpPr>
          <p:nvPr/>
        </p:nvSpPr>
        <p:spPr bwMode="auto">
          <a:xfrm>
            <a:off x="8750300" y="4006850"/>
            <a:ext cx="3937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8" name="Line 187"/>
          <p:cNvSpPr>
            <a:spLocks noChangeShapeType="1"/>
          </p:cNvSpPr>
          <p:nvPr/>
        </p:nvSpPr>
        <p:spPr bwMode="auto">
          <a:xfrm flipV="1">
            <a:off x="468313" y="5086350"/>
            <a:ext cx="42481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39" name="Line 188"/>
          <p:cNvSpPr>
            <a:spLocks noChangeShapeType="1"/>
          </p:cNvSpPr>
          <p:nvPr/>
        </p:nvSpPr>
        <p:spPr bwMode="auto">
          <a:xfrm>
            <a:off x="4716463" y="458311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0" name="Line 189"/>
          <p:cNvSpPr>
            <a:spLocks noChangeShapeType="1"/>
          </p:cNvSpPr>
          <p:nvPr/>
        </p:nvSpPr>
        <p:spPr bwMode="auto">
          <a:xfrm flipV="1">
            <a:off x="4716463" y="4510088"/>
            <a:ext cx="4032250" cy="730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1" name="Line 190"/>
          <p:cNvSpPr>
            <a:spLocks noChangeShapeType="1"/>
          </p:cNvSpPr>
          <p:nvPr/>
        </p:nvSpPr>
        <p:spPr bwMode="auto">
          <a:xfrm>
            <a:off x="8748713" y="45100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2" name="Line 191"/>
          <p:cNvSpPr>
            <a:spLocks noChangeShapeType="1"/>
          </p:cNvSpPr>
          <p:nvPr/>
        </p:nvSpPr>
        <p:spPr bwMode="auto">
          <a:xfrm>
            <a:off x="8750300" y="5014913"/>
            <a:ext cx="3937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3" name="Rectangle 192"/>
          <p:cNvSpPr>
            <a:spLocks noChangeArrowheads="1"/>
          </p:cNvSpPr>
          <p:nvPr/>
        </p:nvSpPr>
        <p:spPr bwMode="auto">
          <a:xfrm>
            <a:off x="0" y="1558925"/>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B(Q</a:t>
            </a:r>
            <a:r>
              <a:rPr lang="en-US" altLang="zh-CN" baseline="-25000" dirty="0"/>
              <a:t>A</a:t>
            </a:r>
            <a:r>
              <a:rPr lang="en-US" altLang="zh-CN" dirty="0"/>
              <a:t>)</a:t>
            </a:r>
            <a:endParaRPr lang="en-US" altLang="zh-CN" baseline="-25000" dirty="0"/>
          </a:p>
        </p:txBody>
      </p:sp>
      <p:sp>
        <p:nvSpPr>
          <p:cNvPr id="29844" name="Rectangle 193"/>
          <p:cNvSpPr>
            <a:spLocks noChangeArrowheads="1"/>
          </p:cNvSpPr>
          <p:nvPr/>
        </p:nvSpPr>
        <p:spPr bwMode="auto">
          <a:xfrm>
            <a:off x="0" y="2422525"/>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a:t>A(Q</a:t>
            </a:r>
            <a:r>
              <a:rPr lang="en-US" altLang="zh-CN" baseline="-25000"/>
              <a:t>B</a:t>
            </a:r>
            <a:r>
              <a:rPr lang="en-US" altLang="zh-CN"/>
              <a:t>)</a:t>
            </a:r>
          </a:p>
        </p:txBody>
      </p:sp>
      <p:sp>
        <p:nvSpPr>
          <p:cNvPr id="29845" name="Rectangle 194"/>
          <p:cNvSpPr>
            <a:spLocks noChangeArrowheads="1"/>
          </p:cNvSpPr>
          <p:nvPr/>
        </p:nvSpPr>
        <p:spPr bwMode="auto">
          <a:xfrm>
            <a:off x="0" y="3502025"/>
            <a:ext cx="11464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M</a:t>
            </a:r>
            <a:r>
              <a:rPr lang="en-US" altLang="zh-CN" baseline="-25000" dirty="0"/>
              <a:t>0</a:t>
            </a:r>
            <a:r>
              <a:rPr lang="en-US" altLang="zh-CN" dirty="0"/>
              <a:t>(Q</a:t>
            </a:r>
            <a:r>
              <a:rPr lang="en-US" altLang="zh-CN" baseline="-25000" dirty="0"/>
              <a:t>C</a:t>
            </a:r>
            <a:r>
              <a:rPr lang="en-US" altLang="zh-CN" dirty="0"/>
              <a:t>)</a:t>
            </a:r>
          </a:p>
        </p:txBody>
      </p:sp>
      <p:sp>
        <p:nvSpPr>
          <p:cNvPr id="29846" name="Rectangle 195"/>
          <p:cNvSpPr>
            <a:spLocks noChangeArrowheads="1"/>
          </p:cNvSpPr>
          <p:nvPr/>
        </p:nvSpPr>
        <p:spPr bwMode="auto">
          <a:xfrm>
            <a:off x="44450" y="4510088"/>
            <a:ext cx="11464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M</a:t>
            </a:r>
            <a:r>
              <a:rPr lang="en-US" altLang="zh-CN" baseline="-25000" dirty="0"/>
              <a:t>1</a:t>
            </a:r>
            <a:r>
              <a:rPr lang="en-US" altLang="zh-CN" dirty="0"/>
              <a:t>(Q</a:t>
            </a:r>
            <a:r>
              <a:rPr lang="en-US" altLang="zh-CN" baseline="-25000" dirty="0"/>
              <a:t>D</a:t>
            </a:r>
            <a:r>
              <a:rPr lang="en-US" altLang="zh-CN" dirty="0"/>
              <a:t>)</a:t>
            </a:r>
          </a:p>
        </p:txBody>
      </p:sp>
      <p:sp>
        <p:nvSpPr>
          <p:cNvPr id="29847" name="Line 197"/>
          <p:cNvSpPr>
            <a:spLocks noChangeShapeType="1"/>
          </p:cNvSpPr>
          <p:nvPr/>
        </p:nvSpPr>
        <p:spPr bwMode="auto">
          <a:xfrm flipV="1">
            <a:off x="323850" y="6094413"/>
            <a:ext cx="18716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8" name="Line 198"/>
          <p:cNvSpPr>
            <a:spLocks noChangeShapeType="1"/>
          </p:cNvSpPr>
          <p:nvPr/>
        </p:nvSpPr>
        <p:spPr bwMode="auto">
          <a:xfrm>
            <a:off x="2195513" y="55895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49" name="Line 199"/>
          <p:cNvSpPr>
            <a:spLocks noChangeShapeType="1"/>
          </p:cNvSpPr>
          <p:nvPr/>
        </p:nvSpPr>
        <p:spPr bwMode="auto">
          <a:xfrm>
            <a:off x="2195513" y="5591175"/>
            <a:ext cx="5064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0" name="Line 200"/>
          <p:cNvSpPr>
            <a:spLocks noChangeShapeType="1"/>
          </p:cNvSpPr>
          <p:nvPr/>
        </p:nvSpPr>
        <p:spPr bwMode="auto">
          <a:xfrm>
            <a:off x="2700338" y="55895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1" name="Line 201"/>
          <p:cNvSpPr>
            <a:spLocks noChangeShapeType="1"/>
          </p:cNvSpPr>
          <p:nvPr/>
        </p:nvSpPr>
        <p:spPr bwMode="auto">
          <a:xfrm flipV="1">
            <a:off x="3203575" y="5591175"/>
            <a:ext cx="15128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2" name="Line 202"/>
          <p:cNvSpPr>
            <a:spLocks noChangeShapeType="1"/>
          </p:cNvSpPr>
          <p:nvPr/>
        </p:nvSpPr>
        <p:spPr bwMode="auto">
          <a:xfrm>
            <a:off x="2700338" y="6094413"/>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3" name="Line 203"/>
          <p:cNvSpPr>
            <a:spLocks noChangeShapeType="1"/>
          </p:cNvSpPr>
          <p:nvPr/>
        </p:nvSpPr>
        <p:spPr bwMode="auto">
          <a:xfrm>
            <a:off x="3203575"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4" name="Line 204"/>
          <p:cNvSpPr>
            <a:spLocks noChangeShapeType="1"/>
          </p:cNvSpPr>
          <p:nvPr/>
        </p:nvSpPr>
        <p:spPr bwMode="auto">
          <a:xfrm>
            <a:off x="4716463" y="6094413"/>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5" name="Line 205"/>
          <p:cNvSpPr>
            <a:spLocks noChangeShapeType="1"/>
          </p:cNvSpPr>
          <p:nvPr/>
        </p:nvSpPr>
        <p:spPr bwMode="auto">
          <a:xfrm>
            <a:off x="5219700"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6" name="Line 206"/>
          <p:cNvSpPr>
            <a:spLocks noChangeShapeType="1"/>
          </p:cNvSpPr>
          <p:nvPr/>
        </p:nvSpPr>
        <p:spPr bwMode="auto">
          <a:xfrm>
            <a:off x="4716463"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7" name="Line 207"/>
          <p:cNvSpPr>
            <a:spLocks noChangeShapeType="1"/>
          </p:cNvSpPr>
          <p:nvPr/>
        </p:nvSpPr>
        <p:spPr bwMode="auto">
          <a:xfrm>
            <a:off x="5219700" y="5591175"/>
            <a:ext cx="10080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8" name="Line 208"/>
          <p:cNvSpPr>
            <a:spLocks noChangeShapeType="1"/>
          </p:cNvSpPr>
          <p:nvPr/>
        </p:nvSpPr>
        <p:spPr bwMode="auto">
          <a:xfrm>
            <a:off x="6227763" y="5591175"/>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59" name="Line 209"/>
          <p:cNvSpPr>
            <a:spLocks noChangeShapeType="1"/>
          </p:cNvSpPr>
          <p:nvPr/>
        </p:nvSpPr>
        <p:spPr bwMode="auto">
          <a:xfrm>
            <a:off x="6227763" y="6096000"/>
            <a:ext cx="5016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0" name="Line 210"/>
          <p:cNvSpPr>
            <a:spLocks noChangeShapeType="1"/>
          </p:cNvSpPr>
          <p:nvPr/>
        </p:nvSpPr>
        <p:spPr bwMode="auto">
          <a:xfrm>
            <a:off x="6731000" y="5592763"/>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1" name="Line 211"/>
          <p:cNvSpPr>
            <a:spLocks noChangeShapeType="1"/>
          </p:cNvSpPr>
          <p:nvPr/>
        </p:nvSpPr>
        <p:spPr bwMode="auto">
          <a:xfrm>
            <a:off x="6732588" y="5589588"/>
            <a:ext cx="100806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2" name="Line 212"/>
          <p:cNvSpPr>
            <a:spLocks noChangeShapeType="1"/>
          </p:cNvSpPr>
          <p:nvPr/>
        </p:nvSpPr>
        <p:spPr bwMode="auto">
          <a:xfrm>
            <a:off x="7740650" y="5589588"/>
            <a:ext cx="0" cy="5048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3" name="Line 213"/>
          <p:cNvSpPr>
            <a:spLocks noChangeShapeType="1"/>
          </p:cNvSpPr>
          <p:nvPr/>
        </p:nvSpPr>
        <p:spPr bwMode="auto">
          <a:xfrm>
            <a:off x="7740650" y="6094413"/>
            <a:ext cx="14033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64" name="Rectangle 214"/>
          <p:cNvSpPr>
            <a:spLocks noChangeArrowheads="1"/>
          </p:cNvSpPr>
          <p:nvPr/>
        </p:nvSpPr>
        <p:spPr bwMode="auto">
          <a:xfrm>
            <a:off x="250825" y="55911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dirty="0"/>
              <a:t>Y</a:t>
            </a:r>
            <a:endParaRPr lang="en-US" altLang="zh-CN" baseline="-25000" dirty="0"/>
          </a:p>
        </p:txBody>
      </p:sp>
      <p:sp>
        <p:nvSpPr>
          <p:cNvPr id="29865" name="Text Box 215"/>
          <p:cNvSpPr txBox="1">
            <a:spLocks noChangeArrowheads="1"/>
          </p:cNvSpPr>
          <p:nvPr/>
        </p:nvSpPr>
        <p:spPr bwMode="auto">
          <a:xfrm>
            <a:off x="72206" y="116632"/>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t>4</a:t>
            </a:r>
            <a:r>
              <a:rPr lang="zh-CN" altLang="en-US" dirty="0"/>
              <a:t>、动态测试。</a:t>
            </a:r>
            <a:r>
              <a:rPr lang="en-US" altLang="zh-CN" dirty="0"/>
              <a:t>74LS197</a:t>
            </a:r>
            <a:r>
              <a:rPr lang="zh-CN" altLang="en-US" dirty="0"/>
              <a:t>接成</a:t>
            </a:r>
            <a:r>
              <a:rPr lang="en-US" altLang="zh-CN" dirty="0"/>
              <a:t>16</a:t>
            </a:r>
            <a:r>
              <a:rPr lang="zh-CN" altLang="en-US" dirty="0"/>
              <a:t>进制计数器，</a:t>
            </a:r>
            <a:r>
              <a:rPr lang="en-US" altLang="zh-CN" dirty="0"/>
              <a:t>CP</a:t>
            </a:r>
            <a:r>
              <a:rPr lang="zh-CN" altLang="en-US" dirty="0"/>
              <a:t>接</a:t>
            </a:r>
            <a:r>
              <a:rPr lang="en-US" altLang="zh-CN" dirty="0"/>
              <a:t>10KHz</a:t>
            </a:r>
            <a:r>
              <a:rPr lang="zh-CN" altLang="en-US" dirty="0"/>
              <a:t>方波观测输出波形。</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6101</Words>
  <Application>Microsoft Office PowerPoint</Application>
  <PresentationFormat>全屏显示(4:3)</PresentationFormat>
  <Paragraphs>1148</Paragraphs>
  <Slides>116</Slides>
  <Notes>0</Notes>
  <HiddenSlides>3</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116</vt:i4>
      </vt:variant>
    </vt:vector>
  </HeadingPairs>
  <TitlesOfParts>
    <vt:vector size="127" baseType="lpstr">
      <vt:lpstr>隶书</vt:lpstr>
      <vt:lpstr>宋体</vt:lpstr>
      <vt:lpstr>Arial</vt:lpstr>
      <vt:lpstr>Calibri</vt:lpstr>
      <vt:lpstr>Cambria Math</vt:lpstr>
      <vt:lpstr>Constantia</vt:lpstr>
      <vt:lpstr>Tahoma</vt:lpstr>
      <vt:lpstr>Times New Roman</vt:lpstr>
      <vt:lpstr>Wingdings</vt:lpstr>
      <vt:lpstr>Wingdings 2</vt:lpstr>
      <vt:lpstr>流畅</vt:lpstr>
      <vt:lpstr>数字电路与逻辑设计实验</vt:lpstr>
      <vt:lpstr>PowerPoint 演示文稿</vt:lpstr>
      <vt:lpstr>一、实验课概述</vt:lpstr>
      <vt:lpstr>一、实验课概述</vt:lpstr>
      <vt:lpstr>二、预习</vt:lpstr>
      <vt:lpstr>三、上课</vt:lpstr>
      <vt:lpstr>三、上课</vt:lpstr>
      <vt:lpstr>四、写实验报告</vt:lpstr>
      <vt:lpstr>五、实验考试 </vt:lpstr>
      <vt:lpstr>六、所用主要仪器</vt:lpstr>
      <vt:lpstr>1.数电实验箱</vt:lpstr>
      <vt:lpstr>1.数电实验箱</vt:lpstr>
      <vt:lpstr>2. MSO2000A&amp;DS2000A（示波器）</vt:lpstr>
      <vt:lpstr>PowerPoint 演示文稿</vt:lpstr>
      <vt:lpstr>PowerPoint 演示文稿</vt:lpstr>
      <vt:lpstr>示波器在数电实验中的使用</vt:lpstr>
      <vt:lpstr>数字通道显示界面和控制菜单</vt:lpstr>
      <vt:lpstr>常见问题调整</vt:lpstr>
      <vt:lpstr>常见问题调整</vt:lpstr>
      <vt:lpstr>常见问题调整</vt:lpstr>
      <vt:lpstr>常见问题调整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二，万用表</vt:lpstr>
      <vt:lpstr>PowerPoint 演示文稿</vt:lpstr>
      <vt:lpstr>PowerPoint 演示文稿</vt:lpstr>
      <vt:lpstr>PowerPoint 演示文稿</vt:lpstr>
      <vt:lpstr>PowerPoint 演示文稿</vt:lpstr>
      <vt:lpstr>三，直流稳压电源</vt:lpstr>
      <vt:lpstr>PowerPoint 演示文稿</vt:lpstr>
      <vt:lpstr>函数信号发生器使用方法</vt:lpstr>
      <vt:lpstr>PowerPoint 演示文稿</vt:lpstr>
      <vt:lpstr>实验一</vt:lpstr>
      <vt:lpstr>实验一</vt:lpstr>
      <vt:lpstr>实验一</vt:lpstr>
      <vt:lpstr>实验一</vt:lpstr>
      <vt:lpstr>下周课前准备</vt:lpstr>
      <vt:lpstr>实验二</vt:lpstr>
      <vt:lpstr>下周课前准备</vt:lpstr>
      <vt:lpstr>PowerPoint 演示文稿</vt:lpstr>
      <vt:lpstr>实验三  组合逻辑电路分析与设计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下周课前准备</vt:lpstr>
      <vt:lpstr>实验四  Vivado 2015.3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实验五  Vivado 2015.3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下周课前准备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下周课前准备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数字电路与逻辑设计实验</dc:title>
  <dc:creator>Administrator</dc:creator>
  <cp:lastModifiedBy>超 黄</cp:lastModifiedBy>
  <cp:revision>519</cp:revision>
  <dcterms:created xsi:type="dcterms:W3CDTF">2016-01-14T03:10:00Z</dcterms:created>
  <dcterms:modified xsi:type="dcterms:W3CDTF">2018-04-29T06:34:50Z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